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84" r:id="rId2"/>
    <p:sldId id="266" r:id="rId3"/>
    <p:sldId id="263" r:id="rId4"/>
    <p:sldId id="291" r:id="rId5"/>
    <p:sldId id="267" r:id="rId6"/>
    <p:sldId id="289" r:id="rId7"/>
    <p:sldId id="273" r:id="rId8"/>
    <p:sldId id="292" r:id="rId9"/>
    <p:sldId id="293" r:id="rId10"/>
    <p:sldId id="294" r:id="rId11"/>
    <p:sldId id="258" r:id="rId12"/>
  </p:sldIdLst>
  <p:sldSz cx="10080625" cy="6858000"/>
  <p:notesSz cx="9144000" cy="6858000"/>
  <p:custShowLst>
    <p:custShow name="Apresentação personalizada 1" id="0">
      <p:sldLst/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1039" autoAdjust="0"/>
  </p:normalViewPr>
  <p:slideViewPr>
    <p:cSldViewPr>
      <p:cViewPr>
        <p:scale>
          <a:sx n="50" d="100"/>
          <a:sy n="50" d="100"/>
        </p:scale>
        <p:origin x="-2784" y="-1256"/>
      </p:cViewPr>
      <p:guideLst>
        <p:guide orient="horz" pos="2160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104E-8434-4446-8970-7DFF7C9CD5CE}" type="datetimeFigureOut">
              <a:rPr lang="pt-BR" smtClean="0"/>
              <a:pPr/>
              <a:t>10/11/16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81288" y="514350"/>
            <a:ext cx="37814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B6EA1-125E-4398-BBF0-7A4D3EC636D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0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http://www.defesaaereanaval.com.br/corredor-ecologico-triplo-a-o-pesadelo-da-perda-da-amazonia-existe-e-agora-tem-mapa-programa-e-justificativa/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B6EA1-125E-4398-BBF0-7A4D3EC636D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824E40-F8EF-441F-918E-E137C34AEFB4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B6EA1-125E-4398-BBF0-7A4D3EC636D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Identify and estimate the size of area that have never been inventoried and that have been subject to historical deforestation or are predicted to be deforested in the near future.</a:t>
            </a: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B6EA1-125E-4398-BBF0-7A4D3EC636D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-&gt; Colocar cenário</a:t>
            </a:r>
            <a:r>
              <a:rPr lang="pt-BR" baseline="0" dirty="0" smtClean="0"/>
              <a:t> atual e futuro</a:t>
            </a:r>
          </a:p>
          <a:p>
            <a:endParaRPr lang="pt-BR" dirty="0" smtClean="0"/>
          </a:p>
          <a:p>
            <a:r>
              <a:rPr lang="pt-BR" dirty="0" smtClean="0"/>
              <a:t>Células em preto: desmatamento e número de registros igual a zero.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B6EA1-125E-4398-BBF0-7A4D3EC636DD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047" y="2130426"/>
            <a:ext cx="8568531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DD-10C7-4880-B760-B2773E888348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8D8-C81E-499D-AA23-CCF121B89D39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453" y="274639"/>
            <a:ext cx="2268141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274639"/>
            <a:ext cx="663641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5A84-2B2A-4D1F-B9E4-6F2A517AE120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164C-3C0C-414F-8499-D134AC2E9111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406901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663B-D2B3-4F40-821F-22FFBEDD56EF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600201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600201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E18C-C546-41CA-B4B1-99540E9AED4E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5DDD-E40E-4158-9C56-125E60450B1C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AEB-F3F6-4D38-8CA6-A812872F4071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172D-518E-443D-9291-F0797147795E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5" y="273051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2" y="1435101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D8CC-D209-4C5E-993D-7AA84C689CC2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AB26-2D10-4451-BCC7-D2292A3332D0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4031" y="274638"/>
            <a:ext cx="90725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00201"/>
            <a:ext cx="9072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6356351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903F-C29D-44E0-9825-DD6195A81C34}" type="datetime1">
              <a:rPr lang="pt-BR" smtClean="0"/>
              <a:pPr/>
              <a:t>10/11/16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6356351"/>
            <a:ext cx="31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6356351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4F9B-8DF7-4450-872E-B5D6C9DC01C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1840" y="1772816"/>
            <a:ext cx="8568531" cy="161404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Mapping biodiversity knowledge loss in the Amazon due to historical and future deforestation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Resultado de imagem para Gbif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520" y="5301208"/>
            <a:ext cx="2737211" cy="119675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31800" y="4005064"/>
            <a:ext cx="921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Bruno Umbelino </a:t>
            </a:r>
          </a:p>
          <a:p>
            <a:pPr algn="ctr"/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Supervisory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: Dr. Ana Malhado, Dr. Juliana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Stropp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, Dr. Ricardo Correia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76016" y="5445224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23rd Meeting of GBIF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26 and 27 of October of 2016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Brasília - Brazil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320" y="0"/>
            <a:ext cx="1303675" cy="1556792"/>
          </a:xfrm>
          <a:prstGeom prst="rect">
            <a:avLst/>
          </a:prstGeom>
          <a:noFill/>
        </p:spPr>
      </p:pic>
      <p:pic>
        <p:nvPicPr>
          <p:cNvPr id="7" name="Picture 6" descr="Resultado de imagem para ufal"/>
          <p:cNvPicPr>
            <a:picLocks noChangeAspect="1" noChangeArrowheads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144" y="0"/>
            <a:ext cx="1667060" cy="1512168"/>
          </a:xfrm>
          <a:prstGeom prst="rect">
            <a:avLst/>
          </a:prstGeom>
          <a:noFill/>
        </p:spPr>
      </p:pic>
      <p:pic>
        <p:nvPicPr>
          <p:cNvPr id="10" name="Picture 8" descr="Resultado de imagem para sibbr"/>
          <p:cNvPicPr>
            <a:picLocks noChangeAspect="1" noChangeArrowheads="1"/>
          </p:cNvPicPr>
          <p:nvPr/>
        </p:nvPicPr>
        <p:blipFill>
          <a:blip r:embed="rId5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24" y="5229200"/>
            <a:ext cx="235851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8" name="Rectangle 10"/>
          <p:cNvSpPr/>
          <p:nvPr/>
        </p:nvSpPr>
        <p:spPr bwMode="auto">
          <a:xfrm>
            <a:off x="0" y="638176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pic>
        <p:nvPicPr>
          <p:cNvPr id="11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12" name="TextBox 12"/>
          <p:cNvSpPr txBox="1"/>
          <p:nvPr/>
        </p:nvSpPr>
        <p:spPr bwMode="auto">
          <a:xfrm>
            <a:off x="219075" y="6414666"/>
            <a:ext cx="845488" cy="33855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2"/>
          <p:cNvSpPr txBox="1"/>
          <p:nvPr/>
        </p:nvSpPr>
        <p:spPr bwMode="auto">
          <a:xfrm>
            <a:off x="7632600" y="638132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Espaço Reservado para Conteúdo 19"/>
          <p:cNvSpPr txBox="1">
            <a:spLocks noGrp="1"/>
          </p:cNvSpPr>
          <p:nvPr>
            <p:ph idx="1"/>
          </p:nvPr>
        </p:nvSpPr>
        <p:spPr>
          <a:xfrm>
            <a:off x="719832" y="1556792"/>
            <a:ext cx="849694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methodology can help us: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Prioritize conservation actions;</a:t>
            </a: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Intensify studies in poorly studied areas;</a:t>
            </a: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Help environmental legislation.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5" name="Picture 2" descr="https://taniagori.files.wordpress.com/2012/11/agradecimento.gif?w=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088" y="764704"/>
            <a:ext cx="4013178" cy="186843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48024" y="350100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orbel" pitchFamily="34" charset="0"/>
              </a:rPr>
              <a:t>brunosilvasantos27@gmail.com</a:t>
            </a:r>
            <a:endParaRPr lang="pt-BR" sz="2800" b="1" dirty="0">
              <a:latin typeface="Corbel" pitchFamily="34" charset="0"/>
            </a:endParaRPr>
          </a:p>
        </p:txBody>
      </p:sp>
      <p:pic>
        <p:nvPicPr>
          <p:cNvPr id="7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24" y="4725144"/>
            <a:ext cx="1290213" cy="1540716"/>
          </a:xfrm>
          <a:prstGeom prst="rect">
            <a:avLst/>
          </a:prstGeom>
          <a:noFill/>
        </p:spPr>
      </p:pic>
      <p:pic>
        <p:nvPicPr>
          <p:cNvPr id="8" name="Picture 6" descr="Resultado de imagem para ufa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952" y="4653136"/>
            <a:ext cx="1667060" cy="1512168"/>
          </a:xfrm>
          <a:prstGeom prst="rect">
            <a:avLst/>
          </a:prstGeom>
          <a:noFill/>
        </p:spPr>
      </p:pic>
      <p:pic>
        <p:nvPicPr>
          <p:cNvPr id="9" name="Picture 8" descr="Resultado de imagem para sibb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00" y="4941168"/>
            <a:ext cx="2358518" cy="1224136"/>
          </a:xfrm>
          <a:prstGeom prst="rect">
            <a:avLst/>
          </a:prstGeom>
          <a:noFill/>
        </p:spPr>
      </p:pic>
      <p:pic>
        <p:nvPicPr>
          <p:cNvPr id="10" name="Picture 2" descr="Resultado de imagem para pnuma brasi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664" y="4869160"/>
            <a:ext cx="1296144" cy="1296144"/>
          </a:xfrm>
          <a:prstGeom prst="rect">
            <a:avLst/>
          </a:prstGeom>
          <a:noFill/>
        </p:spPr>
      </p:pic>
      <p:pic>
        <p:nvPicPr>
          <p:cNvPr id="11" name="Picture 2" descr="Resultado de imagem para Gb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088" y="4869160"/>
            <a:ext cx="2964541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0722" name="AutoShape 2" descr="Resultado de imagem para amazonia mapa o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24" name="Picture 4" descr="Resultado de imagem para amazonia mapa o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0" y="1556792"/>
            <a:ext cx="8723253" cy="442483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215776" y="60212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Source: www.defesaaereanaval.com.br</a:t>
            </a:r>
            <a:endParaRPr lang="pt-BR" sz="3200" dirty="0"/>
          </a:p>
        </p:txBody>
      </p:sp>
      <p:pic>
        <p:nvPicPr>
          <p:cNvPr id="11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21" name="Rectangle 10"/>
          <p:cNvSpPr/>
          <p:nvPr/>
        </p:nvSpPr>
        <p:spPr bwMode="auto">
          <a:xfrm>
            <a:off x="0" y="638175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sp>
        <p:nvSpPr>
          <p:cNvPr id="23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63848" y="47667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Why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Amazon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17" name="TextBox 12"/>
          <p:cNvSpPr txBox="1"/>
          <p:nvPr/>
        </p:nvSpPr>
        <p:spPr bwMode="auto">
          <a:xfrm>
            <a:off x="287784" y="6381328"/>
            <a:ext cx="92634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3793" name="Picture 1" descr="C:\Users\Idaleia\Desktop\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928" y="980728"/>
            <a:ext cx="6480720" cy="514952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575816" y="6021288"/>
            <a:ext cx="950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Source: dos Santos </a:t>
            </a:r>
            <a:r>
              <a:rPr lang="pt-BR" i="1" dirty="0" smtClean="0"/>
              <a:t>et al. </a:t>
            </a:r>
            <a:r>
              <a:rPr lang="pt-BR" dirty="0" smtClean="0"/>
              <a:t>2015. </a:t>
            </a:r>
            <a:r>
              <a:rPr lang="pt-BR" dirty="0" err="1" smtClean="0"/>
              <a:t>Biodivers</a:t>
            </a:r>
            <a:r>
              <a:rPr lang="pt-BR" dirty="0" smtClean="0"/>
              <a:t> </a:t>
            </a:r>
            <a:r>
              <a:rPr lang="pt-BR" dirty="0" err="1" smtClean="0"/>
              <a:t>Conserv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863848" y="47667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What</a:t>
            </a:r>
            <a:r>
              <a:rPr lang="pt-BR" sz="2800" dirty="0" smtClean="0"/>
              <a:t> do </a:t>
            </a:r>
            <a:r>
              <a:rPr lang="pt-BR" sz="2800" dirty="0" err="1" smtClean="0"/>
              <a:t>we</a:t>
            </a:r>
            <a:r>
              <a:rPr lang="pt-BR" sz="2800" dirty="0" smtClean="0"/>
              <a:t> </a:t>
            </a:r>
            <a:r>
              <a:rPr lang="pt-BR" sz="2800" dirty="0" err="1" smtClean="0"/>
              <a:t>know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21" name="Rectangle 10"/>
          <p:cNvSpPr/>
          <p:nvPr/>
        </p:nvSpPr>
        <p:spPr bwMode="auto">
          <a:xfrm>
            <a:off x="0" y="638175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sp>
        <p:nvSpPr>
          <p:cNvPr id="24" name="TextBox 12"/>
          <p:cNvSpPr txBox="1"/>
          <p:nvPr/>
        </p:nvSpPr>
        <p:spPr bwMode="auto">
          <a:xfrm>
            <a:off x="287784" y="6381328"/>
            <a:ext cx="92634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 Verbindung 20"/>
          <p:cNvCxnSpPr/>
          <p:nvPr/>
        </p:nvCxnSpPr>
        <p:spPr>
          <a:xfrm flipV="1">
            <a:off x="8496696" y="3429000"/>
            <a:ext cx="0" cy="1648890"/>
          </a:xfrm>
          <a:prstGeom prst="line">
            <a:avLst/>
          </a:prstGeom>
          <a:ln w="57150">
            <a:solidFill>
              <a:srgbClr val="1B9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0"/>
          <p:cNvCxnSpPr/>
          <p:nvPr/>
        </p:nvCxnSpPr>
        <p:spPr>
          <a:xfrm flipV="1">
            <a:off x="5904408" y="3573016"/>
            <a:ext cx="0" cy="1216841"/>
          </a:xfrm>
          <a:prstGeom prst="line">
            <a:avLst/>
          </a:prstGeom>
          <a:ln w="57150">
            <a:solidFill>
              <a:srgbClr val="1B9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0"/>
          <p:cNvCxnSpPr/>
          <p:nvPr/>
        </p:nvCxnSpPr>
        <p:spPr>
          <a:xfrm flipV="1">
            <a:off x="4176216" y="2996952"/>
            <a:ext cx="0" cy="1936922"/>
          </a:xfrm>
          <a:prstGeom prst="line">
            <a:avLst/>
          </a:prstGeom>
          <a:ln w="57150">
            <a:solidFill>
              <a:srgbClr val="1B9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952080" y="3573016"/>
            <a:ext cx="0" cy="1216841"/>
          </a:xfrm>
          <a:prstGeom prst="line">
            <a:avLst/>
          </a:prstGeom>
          <a:ln w="57150">
            <a:solidFill>
              <a:srgbClr val="1B9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2"/>
          <p:cNvSpPr/>
          <p:nvPr/>
        </p:nvSpPr>
        <p:spPr>
          <a:xfrm>
            <a:off x="0" y="5301208"/>
            <a:ext cx="10023720" cy="45719"/>
          </a:xfrm>
          <a:prstGeom prst="rect">
            <a:avLst/>
          </a:prstGeom>
          <a:solidFill>
            <a:srgbClr val="1B9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3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5" name="Textfeld 30"/>
          <p:cNvSpPr txBox="1"/>
          <p:nvPr/>
        </p:nvSpPr>
        <p:spPr>
          <a:xfrm>
            <a:off x="2232000" y="3212976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Collected</a:t>
            </a:r>
            <a:endParaRPr lang="en-US" sz="2000" dirty="0">
              <a:solidFill>
                <a:srgbClr val="0835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feld 38"/>
          <p:cNvSpPr txBox="1"/>
          <p:nvPr/>
        </p:nvSpPr>
        <p:spPr>
          <a:xfrm>
            <a:off x="3456136" y="256490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Identified</a:t>
            </a:r>
            <a:endParaRPr lang="en-US" sz="2000" dirty="0">
              <a:solidFill>
                <a:srgbClr val="0835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34"/>
          <p:cNvSpPr txBox="1"/>
          <p:nvPr/>
        </p:nvSpPr>
        <p:spPr>
          <a:xfrm>
            <a:off x="4968304" y="2852936"/>
            <a:ext cx="1874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</a:t>
            </a:r>
            <a:endParaRPr lang="de-DE" sz="2000" dirty="0" smtClean="0">
              <a:solidFill>
                <a:srgbClr val="0835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000" dirty="0" err="1" smtClean="0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updated</a:t>
            </a:r>
            <a:endParaRPr lang="en-US" sz="2000" dirty="0">
              <a:solidFill>
                <a:srgbClr val="0835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52"/>
          <p:cNvSpPr txBox="1"/>
          <p:nvPr/>
        </p:nvSpPr>
        <p:spPr>
          <a:xfrm>
            <a:off x="7416576" y="2636912"/>
            <a:ext cx="235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occurrece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2" name="Ellipse 55"/>
          <p:cNvSpPr/>
          <p:nvPr/>
        </p:nvSpPr>
        <p:spPr>
          <a:xfrm>
            <a:off x="8064648" y="4797152"/>
            <a:ext cx="884003" cy="7756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B9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56"/>
          <p:cNvSpPr txBox="1"/>
          <p:nvPr/>
        </p:nvSpPr>
        <p:spPr>
          <a:xfrm>
            <a:off x="8064648" y="49411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2015</a:t>
            </a:r>
            <a:endParaRPr lang="en-US" dirty="0"/>
          </a:p>
        </p:txBody>
      </p:sp>
      <p:sp>
        <p:nvSpPr>
          <p:cNvPr id="14" name="Ellipse 48"/>
          <p:cNvSpPr/>
          <p:nvPr/>
        </p:nvSpPr>
        <p:spPr>
          <a:xfrm>
            <a:off x="5472360" y="4797152"/>
            <a:ext cx="884003" cy="7756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B9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22"/>
          <p:cNvSpPr txBox="1"/>
          <p:nvPr/>
        </p:nvSpPr>
        <p:spPr>
          <a:xfrm>
            <a:off x="5472360" y="49411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1998</a:t>
            </a:r>
            <a:endParaRPr lang="en-US" dirty="0"/>
          </a:p>
        </p:txBody>
      </p:sp>
      <p:sp>
        <p:nvSpPr>
          <p:cNvPr id="16" name="Ellipse 21"/>
          <p:cNvSpPr/>
          <p:nvPr/>
        </p:nvSpPr>
        <p:spPr>
          <a:xfrm>
            <a:off x="3744168" y="4797152"/>
            <a:ext cx="884003" cy="7756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B9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5"/>
          <p:cNvSpPr/>
          <p:nvPr/>
        </p:nvSpPr>
        <p:spPr>
          <a:xfrm>
            <a:off x="2520032" y="4797152"/>
            <a:ext cx="884003" cy="77564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B9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4"/>
          <p:cNvSpPr txBox="1"/>
          <p:nvPr/>
        </p:nvSpPr>
        <p:spPr>
          <a:xfrm>
            <a:off x="2520032" y="49411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1971</a:t>
            </a:r>
            <a:endParaRPr lang="en-US" b="1" dirty="0">
              <a:solidFill>
                <a:srgbClr val="0835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31"/>
          <p:cNvSpPr txBox="1"/>
          <p:nvPr/>
        </p:nvSpPr>
        <p:spPr>
          <a:xfrm>
            <a:off x="3744168" y="49411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835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1972</a:t>
            </a:r>
            <a:endParaRPr lang="en-US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151880" y="62068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1) </a:t>
            </a:r>
            <a:r>
              <a:rPr lang="pt-BR" sz="2800" dirty="0" err="1" smtClean="0"/>
              <a:t>Knowledge</a:t>
            </a:r>
            <a:r>
              <a:rPr lang="pt-BR" sz="2800" dirty="0" smtClean="0"/>
              <a:t> </a:t>
            </a:r>
            <a:r>
              <a:rPr lang="pt-BR" sz="2800" dirty="0" err="1" smtClean="0"/>
              <a:t>loss</a:t>
            </a:r>
            <a:r>
              <a:rPr lang="pt-BR" sz="2800" dirty="0" smtClean="0"/>
              <a:t> </a:t>
            </a:r>
            <a:r>
              <a:rPr lang="pt-BR" sz="2800" dirty="0" err="1" smtClean="0"/>
              <a:t>through</a:t>
            </a:r>
            <a:r>
              <a:rPr lang="pt-BR" sz="2800" dirty="0" smtClean="0"/>
              <a:t> time¹</a:t>
            </a:r>
            <a:endParaRPr lang="pt-BR" sz="2800" dirty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863848" y="1124744"/>
            <a:ext cx="7488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eaLnBrk="1" hangingPunct="1">
              <a:defRPr/>
            </a:pPr>
            <a:r>
              <a:rPr lang="en-GB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en-GB" sz="3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information degrades with time: </a:t>
            </a:r>
            <a:endParaRPr lang="en-GB" sz="3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03808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What</a:t>
            </a:r>
            <a:r>
              <a:rPr lang="pt-BR" sz="2800" dirty="0" smtClean="0"/>
              <a:t> do </a:t>
            </a:r>
            <a:r>
              <a:rPr lang="pt-BR" sz="2800" dirty="0" err="1" smtClean="0"/>
              <a:t>we</a:t>
            </a:r>
            <a:r>
              <a:rPr lang="pt-BR" sz="2800" dirty="0" smtClean="0"/>
              <a:t> </a:t>
            </a:r>
            <a:r>
              <a:rPr lang="pt-BR" sz="2800" dirty="0" err="1" smtClean="0"/>
              <a:t>lose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36" name="Rectangle 10"/>
          <p:cNvSpPr/>
          <p:nvPr/>
        </p:nvSpPr>
        <p:spPr bwMode="auto">
          <a:xfrm>
            <a:off x="0" y="638175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sp>
        <p:nvSpPr>
          <p:cNvPr id="39" name="TextBox 12"/>
          <p:cNvSpPr txBox="1"/>
          <p:nvPr/>
        </p:nvSpPr>
        <p:spPr bwMode="auto">
          <a:xfrm>
            <a:off x="287784" y="6381328"/>
            <a:ext cx="92634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Grafik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84" y="2348880"/>
            <a:ext cx="1874845" cy="2473953"/>
          </a:xfrm>
          <a:prstGeom prst="rect">
            <a:avLst/>
          </a:prstGeom>
        </p:spPr>
      </p:pic>
      <p:sp>
        <p:nvSpPr>
          <p:cNvPr id="33" name="Textfeld 47"/>
          <p:cNvSpPr txBox="1"/>
          <p:nvPr/>
        </p:nvSpPr>
        <p:spPr>
          <a:xfrm>
            <a:off x="287784" y="1844824"/>
            <a:ext cx="197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Justicia</a:t>
            </a:r>
            <a:r>
              <a:rPr lang="de-DE" i="1" dirty="0" smtClean="0"/>
              <a:t> </a:t>
            </a:r>
            <a:r>
              <a:rPr lang="de-DE" i="1" dirty="0" err="1" smtClean="0"/>
              <a:t>polystachia</a:t>
            </a:r>
            <a:endParaRPr lang="en-US" i="1" dirty="0"/>
          </a:p>
        </p:txBody>
      </p:sp>
      <p:pic>
        <p:nvPicPr>
          <p:cNvPr id="1026" name="Picture 2" descr="C:\Users\Idaleia\Desktop\Screenshot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576" y="1844824"/>
            <a:ext cx="2304256" cy="2521411"/>
          </a:xfrm>
          <a:prstGeom prst="rect">
            <a:avLst/>
          </a:prstGeom>
          <a:noFill/>
        </p:spPr>
      </p:pic>
      <p:sp>
        <p:nvSpPr>
          <p:cNvPr id="34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91840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¹Ladle &amp; </a:t>
            </a:r>
            <a:r>
              <a:rPr lang="pt-BR" dirty="0" err="1" smtClean="0"/>
              <a:t>Hortal</a:t>
            </a:r>
            <a:r>
              <a:rPr lang="pt-BR" dirty="0" smtClean="0"/>
              <a:t> 2013. Front </a:t>
            </a:r>
            <a:r>
              <a:rPr lang="pt-BR" dirty="0" err="1" smtClean="0"/>
              <a:t>Biogeog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7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35842" name="Picture 2" descr="C:\Users\Idaleia\Desktop\Screenshot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20" y="1124744"/>
            <a:ext cx="6624736" cy="4936078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59792" y="6021288"/>
            <a:ext cx="97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Source: Montinho </a:t>
            </a:r>
            <a:r>
              <a:rPr lang="pt-BR" i="1" dirty="0" smtClean="0"/>
              <a:t>et al. </a:t>
            </a:r>
            <a:r>
              <a:rPr lang="pt-BR" dirty="0" smtClean="0"/>
              <a:t>2016. </a:t>
            </a:r>
            <a:r>
              <a:rPr lang="pt-BR" dirty="0" err="1" smtClean="0"/>
              <a:t>Jour</a:t>
            </a:r>
            <a:r>
              <a:rPr lang="pt-BR" dirty="0" smtClean="0"/>
              <a:t>. </a:t>
            </a:r>
            <a:r>
              <a:rPr lang="pt-BR" dirty="0" err="1" smtClean="0"/>
              <a:t>Elementa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15188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2) Forest </a:t>
            </a:r>
            <a:r>
              <a:rPr lang="pt-BR" sz="2800" dirty="0" err="1" smtClean="0"/>
              <a:t>loss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3808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What</a:t>
            </a:r>
            <a:r>
              <a:rPr lang="pt-BR" sz="2800" dirty="0" smtClean="0"/>
              <a:t> do </a:t>
            </a:r>
            <a:r>
              <a:rPr lang="pt-BR" sz="2800" dirty="0" err="1" smtClean="0"/>
              <a:t>we</a:t>
            </a:r>
            <a:r>
              <a:rPr lang="pt-BR" sz="2800" dirty="0" smtClean="0"/>
              <a:t> </a:t>
            </a:r>
            <a:r>
              <a:rPr lang="pt-BR" sz="2800" dirty="0" err="1" smtClean="0"/>
              <a:t>lose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21" name="Rectangle 10"/>
          <p:cNvSpPr/>
          <p:nvPr/>
        </p:nvSpPr>
        <p:spPr bwMode="auto">
          <a:xfrm>
            <a:off x="0" y="638175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sp>
        <p:nvSpPr>
          <p:cNvPr id="24" name="TextBox 12"/>
          <p:cNvSpPr txBox="1"/>
          <p:nvPr/>
        </p:nvSpPr>
        <p:spPr bwMode="auto">
          <a:xfrm>
            <a:off x="287784" y="6381328"/>
            <a:ext cx="92634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Elbow Connector 20"/>
          <p:cNvCxnSpPr>
            <a:cxnSpLocks noChangeShapeType="1"/>
          </p:cNvCxnSpPr>
          <p:nvPr/>
        </p:nvCxnSpPr>
        <p:spPr bwMode="auto">
          <a:xfrm>
            <a:off x="13216819" y="4402138"/>
            <a:ext cx="1008063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1" name="Espaço Reservado para Número de Slid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53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55" name="Rectangle 10"/>
          <p:cNvSpPr/>
          <p:nvPr/>
        </p:nvSpPr>
        <p:spPr bwMode="auto">
          <a:xfrm>
            <a:off x="0" y="638176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sp>
        <p:nvSpPr>
          <p:cNvPr id="57" name="Rectangle 10"/>
          <p:cNvSpPr/>
          <p:nvPr/>
        </p:nvSpPr>
        <p:spPr bwMode="auto">
          <a:xfrm>
            <a:off x="0" y="638176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00808"/>
            <a:ext cx="10080625" cy="36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2"/>
          <p:cNvSpPr txBox="1"/>
          <p:nvPr/>
        </p:nvSpPr>
        <p:spPr>
          <a:xfrm>
            <a:off x="359791" y="1665560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Business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usual</a:t>
            </a:r>
            <a:endParaRPr lang="en-US" sz="2400" dirty="0"/>
          </a:p>
        </p:txBody>
      </p:sp>
      <p:sp>
        <p:nvSpPr>
          <p:cNvPr id="15" name="Textfeld 13"/>
          <p:cNvSpPr txBox="1"/>
          <p:nvPr/>
        </p:nvSpPr>
        <p:spPr>
          <a:xfrm>
            <a:off x="5544368" y="1665560"/>
            <a:ext cx="169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Governance</a:t>
            </a:r>
            <a:endParaRPr lang="en-US" sz="2400" dirty="0"/>
          </a:p>
        </p:txBody>
      </p:sp>
      <p:sp>
        <p:nvSpPr>
          <p:cNvPr id="16" name="Textfeld 14"/>
          <p:cNvSpPr txBox="1"/>
          <p:nvPr/>
        </p:nvSpPr>
        <p:spPr>
          <a:xfrm>
            <a:off x="392319" y="980728"/>
            <a:ext cx="3131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Deforestation</a:t>
            </a:r>
            <a:r>
              <a:rPr lang="de-DE" sz="2400" dirty="0" smtClean="0"/>
              <a:t> </a:t>
            </a:r>
            <a:r>
              <a:rPr lang="de-DE" sz="2400" dirty="0" err="1" smtClean="0"/>
              <a:t>scenarios</a:t>
            </a:r>
            <a:endParaRPr lang="en-US" sz="2400" dirty="0"/>
          </a:p>
        </p:txBody>
      </p:sp>
      <p:sp>
        <p:nvSpPr>
          <p:cNvPr id="17" name="CaixaDeTexto 9"/>
          <p:cNvSpPr txBox="1"/>
          <p:nvPr/>
        </p:nvSpPr>
        <p:spPr>
          <a:xfrm>
            <a:off x="863848" y="2606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What do we </a:t>
            </a:r>
            <a:r>
              <a:rPr lang="pt-BR" sz="2800" dirty="0" smtClean="0"/>
              <a:t>lose?</a:t>
            </a:r>
            <a:endParaRPr lang="pt-BR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59792" y="6021288"/>
            <a:ext cx="97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Source: Soares-Filho </a:t>
            </a:r>
            <a:r>
              <a:rPr lang="pt-BR" i="1" dirty="0" smtClean="0"/>
              <a:t>et al. </a:t>
            </a:r>
            <a:r>
              <a:rPr lang="pt-BR" dirty="0" smtClean="0"/>
              <a:t>2006. </a:t>
            </a:r>
            <a:r>
              <a:rPr lang="pt-BR" dirty="0" err="1" smtClean="0"/>
              <a:t>Nature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2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12"/>
          <p:cNvSpPr txBox="1"/>
          <p:nvPr/>
        </p:nvSpPr>
        <p:spPr bwMode="auto">
          <a:xfrm>
            <a:off x="287784" y="6381328"/>
            <a:ext cx="92634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431800" y="515719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Inventory completeness will be estimated</a:t>
            </a:r>
            <a:r>
              <a:rPr lang="en-US" sz="2400" baseline="30000" dirty="0" smtClean="0"/>
              <a:t>1,2</a:t>
            </a:r>
          </a:p>
          <a:p>
            <a:endParaRPr lang="en-US" baseline="30000" dirty="0" smtClean="0"/>
          </a:p>
          <a:p>
            <a:r>
              <a:rPr lang="pt-BR" dirty="0" smtClean="0"/>
              <a:t>¹Stropp et al. 2016. Global Ecol. </a:t>
            </a:r>
            <a:r>
              <a:rPr lang="pt-BR" dirty="0" err="1" smtClean="0"/>
              <a:t>Biogeogr</a:t>
            </a:r>
            <a:endParaRPr lang="pt-BR" dirty="0" smtClean="0"/>
          </a:p>
          <a:p>
            <a:r>
              <a:rPr lang="pt-BR" dirty="0" smtClean="0"/>
              <a:t>² Yang et al. 2013. </a:t>
            </a:r>
            <a:r>
              <a:rPr lang="pt-BR" dirty="0" err="1" smtClean="0"/>
              <a:t>Jour</a:t>
            </a:r>
            <a:r>
              <a:rPr lang="pt-BR" dirty="0" smtClean="0"/>
              <a:t>. </a:t>
            </a:r>
            <a:r>
              <a:rPr lang="pt-BR" dirty="0" err="1" smtClean="0"/>
              <a:t>Biogeogr</a:t>
            </a:r>
            <a:endParaRPr lang="pt-BR" dirty="0" smtClean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4" name="Rectangle 10"/>
          <p:cNvSpPr/>
          <p:nvPr/>
        </p:nvSpPr>
        <p:spPr bwMode="auto">
          <a:xfrm>
            <a:off x="0" y="638176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pic>
        <p:nvPicPr>
          <p:cNvPr id="10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pic>
        <p:nvPicPr>
          <p:cNvPr id="12" name="Picture 2" descr="C:\Users\Idaleia\Desktop\Screenshot_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64" y="1700808"/>
            <a:ext cx="8153163" cy="2592288"/>
          </a:xfrm>
          <a:prstGeom prst="rect">
            <a:avLst/>
          </a:prstGeom>
          <a:noFill/>
        </p:spPr>
      </p:pic>
      <p:pic>
        <p:nvPicPr>
          <p:cNvPr id="16" name="Picture 3" descr="C:\Users\Idaleia\Desktop\Screenshot_7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920" y="1916832"/>
            <a:ext cx="7848872" cy="3240360"/>
          </a:xfrm>
          <a:prstGeom prst="rect">
            <a:avLst/>
          </a:prstGeom>
          <a:noFill/>
        </p:spPr>
      </p:pic>
      <p:pic>
        <p:nvPicPr>
          <p:cNvPr id="17" name="Picture 4" descr="C:\Users\Idaleia\Desktop\Screenshot_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920" y="2276872"/>
            <a:ext cx="7920880" cy="2880320"/>
          </a:xfrm>
          <a:prstGeom prst="rect">
            <a:avLst/>
          </a:prstGeom>
          <a:noFill/>
        </p:spPr>
      </p:pic>
      <p:sp>
        <p:nvSpPr>
          <p:cNvPr id="19" name="TextBox 12"/>
          <p:cNvSpPr txBox="1"/>
          <p:nvPr/>
        </p:nvSpPr>
        <p:spPr bwMode="auto">
          <a:xfrm>
            <a:off x="219075" y="6414666"/>
            <a:ext cx="845488" cy="33855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12"/>
          <p:cNvSpPr txBox="1"/>
          <p:nvPr/>
        </p:nvSpPr>
        <p:spPr bwMode="auto">
          <a:xfrm>
            <a:off x="3312120" y="638132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1800" y="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/>
              <a:t>Research questions:</a:t>
            </a:r>
          </a:p>
          <a:p>
            <a:pPr algn="just"/>
            <a:endParaRPr lang="pt-BR" sz="2400" b="1" dirty="0" smtClean="0"/>
          </a:p>
          <a:p>
            <a:pPr marL="514350" indent="-514350" algn="just">
              <a:buAutoNum type="arabicParenR"/>
            </a:pPr>
            <a:r>
              <a:rPr lang="de-DE" sz="2400" dirty="0" smtClean="0"/>
              <a:t>How does knowledge of Amazonian biodiversity accumulate and degrade with time?</a:t>
            </a:r>
          </a:p>
          <a:p>
            <a:endParaRPr lang="pt-BR" sz="2400" dirty="0"/>
          </a:p>
        </p:txBody>
      </p:sp>
      <p:sp>
        <p:nvSpPr>
          <p:cNvPr id="18" name="TextBox 12"/>
          <p:cNvSpPr txBox="1"/>
          <p:nvPr/>
        </p:nvSpPr>
        <p:spPr bwMode="auto">
          <a:xfrm>
            <a:off x="1943968" y="6381328"/>
            <a:ext cx="761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47824" y="9087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 smtClean="0"/>
              <a:t>2)	How much biodiversity knowledge has already been lost due to deforestation and will be lost to continued deforestation? </a:t>
            </a:r>
            <a:endParaRPr lang="pt-BR" sz="2400" dirty="0"/>
          </a:p>
        </p:txBody>
      </p:sp>
      <p:pic>
        <p:nvPicPr>
          <p:cNvPr id="4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5" name="Rectangle 10"/>
          <p:cNvSpPr/>
          <p:nvPr/>
        </p:nvSpPr>
        <p:spPr bwMode="auto">
          <a:xfrm>
            <a:off x="0" y="638176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pic>
        <p:nvPicPr>
          <p:cNvPr id="4098" name="Picture 2" descr="Resultado de imagem para sobreposição de map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248" y="2636912"/>
            <a:ext cx="4291659" cy="3208016"/>
          </a:xfrm>
          <a:prstGeom prst="rect">
            <a:avLst/>
          </a:prstGeom>
          <a:noFill/>
        </p:spPr>
      </p:pic>
      <p:sp>
        <p:nvSpPr>
          <p:cNvPr id="9" name="TextBox 12"/>
          <p:cNvSpPr txBox="1"/>
          <p:nvPr/>
        </p:nvSpPr>
        <p:spPr bwMode="auto">
          <a:xfrm>
            <a:off x="219075" y="6414666"/>
            <a:ext cx="845488" cy="33855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12"/>
          <p:cNvSpPr txBox="1"/>
          <p:nvPr/>
        </p:nvSpPr>
        <p:spPr bwMode="auto">
          <a:xfrm>
            <a:off x="3312120" y="638132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5256336" y="6381328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07864" y="328498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Species</a:t>
            </a:r>
            <a:r>
              <a:rPr lang="pt-BR" sz="2000" dirty="0" smtClean="0"/>
              <a:t> </a:t>
            </a:r>
            <a:r>
              <a:rPr lang="pt-BR" sz="2000" dirty="0" err="1" smtClean="0"/>
              <a:t>occurrence</a:t>
            </a:r>
            <a:endParaRPr lang="pt-BR" sz="2000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384128" y="35730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384128" y="42930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3456136" y="49411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91840" y="40050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Historical</a:t>
            </a:r>
            <a:r>
              <a:rPr lang="pt-BR" sz="2000" dirty="0" smtClean="0"/>
              <a:t> </a:t>
            </a:r>
            <a:r>
              <a:rPr lang="pt-BR" sz="2000" dirty="0" err="1" smtClean="0"/>
              <a:t>deforestation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07864" y="472514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Future </a:t>
            </a:r>
            <a:r>
              <a:rPr lang="pt-BR" sz="2000" dirty="0" err="1" smtClean="0"/>
              <a:t>deforestation</a:t>
            </a:r>
            <a:endParaRPr lang="pt-BR" sz="2000" dirty="0"/>
          </a:p>
        </p:txBody>
      </p:sp>
      <p:sp>
        <p:nvSpPr>
          <p:cNvPr id="21" name="TextBox 12"/>
          <p:cNvSpPr txBox="1"/>
          <p:nvPr/>
        </p:nvSpPr>
        <p:spPr bwMode="auto">
          <a:xfrm>
            <a:off x="1943968" y="6381328"/>
            <a:ext cx="761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4F9B-8DF7-4450-872E-B5D6C9DC01CF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4" name="Rectangle 10"/>
          <p:cNvSpPr/>
          <p:nvPr/>
        </p:nvSpPr>
        <p:spPr bwMode="auto">
          <a:xfrm>
            <a:off x="0" y="6381760"/>
            <a:ext cx="9180513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US" sz="1400"/>
          </a:p>
        </p:txBody>
      </p:sp>
      <p:pic>
        <p:nvPicPr>
          <p:cNvPr id="11" name="Picture 4" descr="https://ci3.googleusercontent.com/proxy/keGHLMO3Wf0zktiCc9fG1Mlm47hUIUrouVaOkh8rghmQG2KBbRxXEQdO0dwJqR5IMoOWuqcRuGoamMex4ahfR_GWySbwOVznyhDV205CqVtWtf3gdYUJdtx_mOZgxs9R=s0-d-e1-ft#https://docs.google.com/uc?id=0B92gE9Se_Wx4Y2VlNmkxUTdMMDQ&amp;export=download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950" y="0"/>
            <a:ext cx="1303675" cy="1556792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1007864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Current</a:t>
            </a:r>
            <a:r>
              <a:rPr lang="pt-BR" sz="2800" dirty="0" smtClean="0"/>
              <a:t> </a:t>
            </a:r>
            <a:r>
              <a:rPr lang="pt-BR" sz="2800" dirty="0" err="1" smtClean="0"/>
              <a:t>scenario</a:t>
            </a:r>
            <a:endParaRPr lang="pt-BR" sz="2800" dirty="0"/>
          </a:p>
        </p:txBody>
      </p:sp>
      <p:sp>
        <p:nvSpPr>
          <p:cNvPr id="9" name="TextBox 12"/>
          <p:cNvSpPr txBox="1"/>
          <p:nvPr/>
        </p:nvSpPr>
        <p:spPr bwMode="auto">
          <a:xfrm>
            <a:off x="219075" y="6414666"/>
            <a:ext cx="845488" cy="33855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2"/>
          <p:cNvSpPr txBox="1"/>
          <p:nvPr/>
        </p:nvSpPr>
        <p:spPr bwMode="auto">
          <a:xfrm>
            <a:off x="331212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2"/>
          <p:cNvSpPr txBox="1"/>
          <p:nvPr/>
        </p:nvSpPr>
        <p:spPr bwMode="auto">
          <a:xfrm>
            <a:off x="5256336" y="6381328"/>
            <a:ext cx="216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results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2"/>
          <p:cNvSpPr txBox="1"/>
          <p:nvPr/>
        </p:nvSpPr>
        <p:spPr bwMode="auto">
          <a:xfrm>
            <a:off x="1943968" y="6381328"/>
            <a:ext cx="761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Imagem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80" t="10898" r="14445" b="7521"/>
          <a:stretch/>
        </p:blipFill>
        <p:spPr>
          <a:xfrm>
            <a:off x="1007864" y="980728"/>
            <a:ext cx="7696800" cy="5149800"/>
          </a:xfrm>
          <a:prstGeom prst="rect">
            <a:avLst/>
          </a:prstGeom>
          <a:ln>
            <a:noFill/>
          </a:ln>
        </p:spPr>
      </p:pic>
      <p:sp>
        <p:nvSpPr>
          <p:cNvPr id="20" name="TextShape 15"/>
          <p:cNvSpPr txBox="1"/>
          <p:nvPr/>
        </p:nvSpPr>
        <p:spPr>
          <a:xfrm>
            <a:off x="6480000" y="1259640"/>
            <a:ext cx="2160000" cy="71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50% of records in deforested areas</a:t>
            </a:r>
          </a:p>
        </p:txBody>
      </p:sp>
      <p:sp>
        <p:nvSpPr>
          <p:cNvPr id="21" name="Freeform 10"/>
          <p:cNvSpPr/>
          <p:nvPr/>
        </p:nvSpPr>
        <p:spPr>
          <a:xfrm>
            <a:off x="4896296" y="1628800"/>
            <a:ext cx="1548064" cy="452736"/>
          </a:xfrm>
          <a:custGeom>
            <a:avLst/>
            <a:gdLst/>
            <a:ahLst/>
            <a:cxnLst/>
            <a:rect l="0" t="0" r="r" b="b"/>
            <a:pathLst>
              <a:path w="4101" h="1234">
                <a:moveTo>
                  <a:pt x="0" y="1233"/>
                </a:moveTo>
                <a:cubicBezTo>
                  <a:pt x="1491" y="0"/>
                  <a:pt x="4100" y="137"/>
                  <a:pt x="4100" y="137"/>
                </a:cubicBezTo>
              </a:path>
            </a:pathLst>
          </a:custGeom>
          <a:ln w="29160">
            <a:solidFill>
              <a:srgbClr val="C41619"/>
            </a:solidFill>
            <a:round/>
            <a:tailEnd type="stealth" w="med" len="med"/>
          </a:ln>
        </p:spPr>
      </p:sp>
      <p:sp>
        <p:nvSpPr>
          <p:cNvPr id="22" name="CustomShape 16"/>
          <p:cNvSpPr/>
          <p:nvPr/>
        </p:nvSpPr>
        <p:spPr>
          <a:xfrm>
            <a:off x="6264000" y="1403640"/>
            <a:ext cx="180000" cy="170280"/>
          </a:xfrm>
          <a:custGeom>
            <a:avLst/>
            <a:gdLst/>
            <a:ahLst/>
            <a:cxnLst/>
            <a:rect l="0" t="0" r="r" b="b"/>
            <a:pathLst>
              <a:path w="502" h="475">
                <a:moveTo>
                  <a:pt x="138" y="0"/>
                </a:moveTo>
                <a:lnTo>
                  <a:pt x="362" y="0"/>
                </a:lnTo>
                <a:lnTo>
                  <a:pt x="501" y="138"/>
                </a:lnTo>
                <a:lnTo>
                  <a:pt x="501" y="335"/>
                </a:lnTo>
                <a:lnTo>
                  <a:pt x="362" y="474"/>
                </a:lnTo>
                <a:lnTo>
                  <a:pt x="138" y="474"/>
                </a:lnTo>
                <a:lnTo>
                  <a:pt x="0" y="335"/>
                </a:lnTo>
                <a:lnTo>
                  <a:pt x="0" y="138"/>
                </a:lnTo>
                <a:lnTo>
                  <a:pt x="138" y="0"/>
                </a:lnTo>
              </a:path>
            </a:pathLst>
          </a:custGeom>
          <a:solidFill>
            <a:srgbClr val="C4161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TextShape 13"/>
          <p:cNvSpPr txBox="1"/>
          <p:nvPr/>
        </p:nvSpPr>
        <p:spPr>
          <a:xfrm>
            <a:off x="6773040" y="2195640"/>
            <a:ext cx="1938960" cy="71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Deforested areas with NO records</a:t>
            </a:r>
          </a:p>
        </p:txBody>
      </p:sp>
      <p:sp>
        <p:nvSpPr>
          <p:cNvPr id="24" name="CustomShape 12"/>
          <p:cNvSpPr/>
          <p:nvPr/>
        </p:nvSpPr>
        <p:spPr>
          <a:xfrm>
            <a:off x="6624488" y="2276872"/>
            <a:ext cx="167400" cy="170280"/>
          </a:xfrm>
          <a:custGeom>
            <a:avLst/>
            <a:gdLst/>
            <a:ahLst/>
            <a:cxnLst/>
            <a:rect l="0" t="0" r="r" b="b"/>
            <a:pathLst>
              <a:path w="467" h="475">
                <a:moveTo>
                  <a:pt x="136" y="0"/>
                </a:moveTo>
                <a:lnTo>
                  <a:pt x="329" y="0"/>
                </a:lnTo>
                <a:lnTo>
                  <a:pt x="466" y="136"/>
                </a:lnTo>
                <a:lnTo>
                  <a:pt x="466" y="337"/>
                </a:lnTo>
                <a:lnTo>
                  <a:pt x="329" y="474"/>
                </a:lnTo>
                <a:lnTo>
                  <a:pt x="136" y="474"/>
                </a:lnTo>
                <a:lnTo>
                  <a:pt x="0" y="337"/>
                </a:lnTo>
                <a:lnTo>
                  <a:pt x="0" y="136"/>
                </a:lnTo>
                <a:lnTo>
                  <a:pt x="136" y="0"/>
                </a:lnTo>
              </a:path>
            </a:pathLst>
          </a:custGeom>
          <a:solidFill>
            <a:srgbClr val="0642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Freeform 14"/>
          <p:cNvSpPr/>
          <p:nvPr/>
        </p:nvSpPr>
        <p:spPr>
          <a:xfrm>
            <a:off x="6408000" y="2564904"/>
            <a:ext cx="360504" cy="963456"/>
          </a:xfrm>
          <a:custGeom>
            <a:avLst/>
            <a:gdLst/>
            <a:ahLst/>
            <a:cxnLst/>
            <a:rect l="0" t="0" r="r" b="b"/>
            <a:pathLst>
              <a:path w="701" h="2601">
                <a:moveTo>
                  <a:pt x="0" y="2600"/>
                </a:moveTo>
                <a:cubicBezTo>
                  <a:pt x="233" y="520"/>
                  <a:pt x="700" y="0"/>
                  <a:pt x="700" y="0"/>
                </a:cubicBezTo>
              </a:path>
            </a:pathLst>
          </a:custGeom>
          <a:ln w="29160">
            <a:solidFill>
              <a:srgbClr val="064255"/>
            </a:solidFill>
            <a:round/>
            <a:tailEnd type="stealth" w="med" len="med"/>
          </a:ln>
        </p:spPr>
      </p:sp>
      <p:sp>
        <p:nvSpPr>
          <p:cNvPr id="27" name="TextBox 12"/>
          <p:cNvSpPr txBox="1"/>
          <p:nvPr/>
        </p:nvSpPr>
        <p:spPr bwMode="auto">
          <a:xfrm>
            <a:off x="7632600" y="6381328"/>
            <a:ext cx="1656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hope...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10309</TotalTime>
  <Words>446</Words>
  <Application>Microsoft Macintosh PowerPoint</Application>
  <PresentationFormat>Custom</PresentationFormat>
  <Paragraphs>117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Tema do Office</vt:lpstr>
      <vt:lpstr> Mapping biodiversity knowledge loss in the Amazon due to historical and future deforestation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Apresentação personalizada 1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“Mapeando a perda do conhecimento da biodiversidade na Amazônia em função do desmatamento histórico e futuro.”</dc:title>
  <dc:creator>Idaleia</dc:creator>
  <cp:lastModifiedBy>Kyle Copas</cp:lastModifiedBy>
  <cp:revision>118</cp:revision>
  <dcterms:created xsi:type="dcterms:W3CDTF">2016-10-10T16:30:14Z</dcterms:created>
  <dcterms:modified xsi:type="dcterms:W3CDTF">2016-11-10T10:37:43Z</dcterms:modified>
</cp:coreProperties>
</file>