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23" r:id="rId13"/>
    <p:sldId id="331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31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23"/>
    <a:srgbClr val="3C5F99"/>
    <a:srgbClr val="006747"/>
    <a:srgbClr val="40BFFF"/>
    <a:srgbClr val="E5FFFF"/>
    <a:srgbClr val="7D466A"/>
    <a:srgbClr val="636FB4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0717" autoAdjust="0"/>
  </p:normalViewPr>
  <p:slideViewPr>
    <p:cSldViewPr snapToGrid="0" snapToObjects="1">
      <p:cViewPr varScale="1">
        <p:scale>
          <a:sx n="98" d="100"/>
          <a:sy n="98" d="100"/>
        </p:scale>
        <p:origin x="-536" y="-112"/>
      </p:cViewPr>
      <p:guideLst>
        <p:guide orient="horz" pos="3540"/>
        <p:guide orient="horz" pos="1062"/>
        <p:guide orient="horz" pos="422"/>
        <p:guide orient="horz" pos="1037"/>
        <p:guide orient="horz" pos="1874"/>
        <p:guide orient="horz" pos="2569"/>
        <p:guide orient="horz" pos="2566"/>
        <p:guide orient="horz" pos="499"/>
        <p:guide pos="2873"/>
        <p:guide pos="381"/>
        <p:guide pos="5338"/>
        <p:guide pos="2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07/09/17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07/09/17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58688786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59-016-0067" TargetMode="External"/><Relationship Id="rId4" Type="http://schemas.openxmlformats.org/officeDocument/2006/relationships/hyperlink" Target="https://doi.org/10.1016/j.dib.2017.05.007" TargetMode="External"/><Relationship Id="rId5" Type="http://schemas.openxmlformats.org/officeDocument/2006/relationships/hyperlink" Target="https://doi.org/10.1111/oik.04688" TargetMode="External"/><Relationship Id="rId6" Type="http://schemas.openxmlformats.org/officeDocument/2006/relationships/hyperlink" Target="https://doi.org/10.1371/journal.pone.0183143" TargetMode="External"/><Relationship Id="rId7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16/j.biocon.2017.08.02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82274" TargetMode="External"/><Relationship Id="rId4" Type="http://schemas.openxmlformats.org/officeDocument/2006/relationships/hyperlink" Target="https://doi.org/10.1111/2041-210X.12858" TargetMode="External"/><Relationship Id="rId5" Type="http://schemas.openxmlformats.org/officeDocument/2006/relationships/hyperlink" Target="https://doi.org/10.1017/s0030605317000813" TargetMode="External"/><Relationship Id="rId6" Type="http://schemas.openxmlformats.org/officeDocument/2006/relationships/hyperlink" Target="https://doi.org/10.3391/mbi.2017.8.3.18" TargetMode="External"/><Relationship Id="rId7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gcb.137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706399114" TargetMode="External"/><Relationship Id="rId4" Type="http://schemas.openxmlformats.org/officeDocument/2006/relationships/hyperlink" Target="https://doi.org/10.1016/j.gecco.2017.07.005" TargetMode="External"/><Relationship Id="rId5" Type="http://schemas.openxmlformats.org/officeDocument/2006/relationships/hyperlink" Target="https://doi.org/10.1038/s41598-017-09084-6" TargetMode="External"/><Relationship Id="rId6" Type="http://schemas.openxmlformats.org/officeDocument/2006/relationships/hyperlink" Target="https://doi.org/10.1038/s41598-017-08065-z" TargetMode="External"/><Relationship Id="rId7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38/s41598-017-08707-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demo.gbif.org/the-gbif-networ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bif.org/occurrence/1453326669" TargetMode="External"/><Relationship Id="rId12" Type="http://schemas.openxmlformats.org/officeDocument/2006/relationships/hyperlink" Target="http://creativecommons.org/licenses/by-nc/4.0/" TargetMode="External"/><Relationship Id="rId13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bif.org/news/2cbfQDD4ggKwkSEAeM0myO/top-tip-the-gbif-network-country-by-country-region-by-region" TargetMode="External"/><Relationship Id="rId3" Type="http://schemas.openxmlformats.org/officeDocument/2006/relationships/hyperlink" Target="https://www.gbif.org/news/4fkukOiVWoEMiKSa2meQ08/prioritizing-content-mobilization-in-the-gbif-network" TargetMode="External"/><Relationship Id="rId4" Type="http://schemas.openxmlformats.org/officeDocument/2006/relationships/hyperlink" Target="https://www.gbif.org/news/449m6aJi2A6yum2osq4gaS/central-african-republic-becomes-newest-gbif-voting-participant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hyperlink" Target="https://demo.gbif.org/resource/search?contentType=news" TargetMode="External"/><Relationship Id="rId8" Type="http://schemas.openxmlformats.org/officeDocument/2006/relationships/hyperlink" Target="https://flic.kr/p/QjydjE" TargetMode="External"/><Relationship Id="rId9" Type="http://schemas.openxmlformats.org/officeDocument/2006/relationships/hyperlink" Target="https://www.flickr.com/photos/gridarendal/" TargetMode="External"/><Relationship Id="rId10" Type="http://schemas.openxmlformats.org/officeDocument/2006/relationships/hyperlink" Target="https://creativecommons.org/licenses/by-nc-sa/2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hyperlink" Target="http://www.gbif.org/count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Skeleton shrimp (</a:t>
            </a:r>
            <a:r>
              <a:rPr lang="en-US" sz="800" b="0" i="0">
                <a:solidFill>
                  <a:schemeClr val="tx1"/>
                </a:solidFill>
              </a:rPr>
              <a:t>Caprella penantis</a:t>
            </a:r>
            <a:r>
              <a:rPr lang="en-US" sz="800" b="0">
                <a:solidFill>
                  <a:schemeClr val="tx1"/>
                </a:solidFill>
              </a:rPr>
              <a:t>), collected along rocks on the southeast side of Horse Island, Connecticut, Long Island Sound, USA, 9 Aug 2017. 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</a:rPr>
              <a:t>Photo CC0 by Eric A. Lazo-Wasem. From Invertebrate Zoology Division, Yale Peabody Museum </a:t>
            </a:r>
            <a:r>
              <a:rPr lang="en-US" sz="800" b="0">
                <a:solidFill>
                  <a:schemeClr val="tx1"/>
                </a:solidFill>
                <a:hlinkClick r:id="rId3"/>
              </a:rPr>
              <a:t>https://www.gbif.org/occurrence/1586887860</a:t>
            </a:r>
            <a:r>
              <a:rPr lang="en-US" sz="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September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181023"/>
            <a:ext cx="9144001" cy="5119849"/>
            <a:chOff x="0" y="1181023"/>
            <a:chExt cx="9144001" cy="51198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74761"/>
              <a:ext cx="9144000" cy="3700462"/>
            </a:xfrm>
            <a:prstGeom prst="rect">
              <a:avLst/>
            </a:prstGeom>
            <a:ln w="12700" cmpd="sng"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0" y="5601926"/>
              <a:ext cx="9144001" cy="698946"/>
            </a:xfrm>
            <a:prstGeom prst="rect">
              <a:avLst/>
            </a:prstGeom>
            <a:ln w="12700" cmpd="sng"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0" y="1181023"/>
              <a:ext cx="9144001" cy="805949"/>
            </a:xfrm>
            <a:prstGeom prst="rect">
              <a:avLst/>
            </a:prstGeom>
            <a:ln w="12700" cmpd="sng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380013"/>
            <a:ext cx="7787476" cy="46253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>
                <a:latin typeface="Arial Narrow"/>
                <a:cs typeface="Arial Narrow"/>
              </a:rPr>
              <a:t>through 31 August 2017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32668013"/>
              </p:ext>
            </p:extLst>
          </p:nvPr>
        </p:nvGraphicFramePr>
        <p:xfrm>
          <a:off x="794349" y="2534261"/>
          <a:ext cx="3171146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26"/>
                <a:gridCol w="1571634"/>
                <a:gridCol w="1144486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945742544"/>
              </p:ext>
            </p:extLst>
          </p:nvPr>
        </p:nvGraphicFramePr>
        <p:xfrm>
          <a:off x="4820268" y="3983190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169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North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6536" b="-6536"/>
          <a:stretch>
            <a:fillRect/>
          </a:stretch>
        </p:blipFill>
        <p:spPr>
          <a:xfrm>
            <a:off x="4892801" y="646519"/>
            <a:ext cx="3020408" cy="34152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15322" y="1766460"/>
            <a:ext cx="1175366" cy="117537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Aug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687852"/>
              </p:ext>
            </p:extLst>
          </p:nvPr>
        </p:nvGraphicFramePr>
        <p:xfrm>
          <a:off x="3829050" y="488714"/>
          <a:ext cx="4857750" cy="401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Bicknell JE, Collins MB, Pickles RSA et al. (2017) Designing protected area networks that translate international conservation commitments into national action.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2"/>
                        </a:rPr>
                        <a:t>doi:10.1016/j.biocon.2017.08.024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Canada, Guyana, Australia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Bowler DE, Hof C, Haase P et al. Cross-realm assessment of climate change impacts on species’ abundance trends.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Nature Ecology &amp;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3"/>
                        </a:rPr>
                        <a:t>doi:10.1038/s41559-016-0067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Author countries: Germany, Belgium, United Kingdom, United States, Spain, Netherlands, Switzerland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Caudullo G, Welk E &amp; San-Miguel-Ayanz J (2017) Chorological maps for the main European woody species.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Data in Brief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12: 662-666.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4"/>
                        </a:rPr>
                        <a:t>doi:10.1016/j.dib.2017.05.007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Italy,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Filazzola A, Sotomayor DA &amp; Lortie CJ (2017) Modelling the niche space of desert annuals needs to include positive interactions.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Oikos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5"/>
                        </a:rPr>
                        <a:t>doi:10.1111/oik.04688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Fonseca É, Solé M, Rödder D &amp; de Marco P (2017) Pet snakes illegally marketed in Brazil: Climatic viability and establishment risk.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 </a:t>
                      </a:r>
                      <a:r>
                        <a:rPr lang="is-IS" sz="1200">
                          <a:latin typeface="Arial Narrow"/>
                          <a:cs typeface="Arial Narrow"/>
                        </a:rPr>
                        <a:t>12(8): e0183143.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6"/>
                        </a:rPr>
                        <a:t>doi:10.1371/journal.pone.0183143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Germany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7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Aug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007237"/>
              </p:ext>
            </p:extLst>
          </p:nvPr>
        </p:nvGraphicFramePr>
        <p:xfrm>
          <a:off x="3829050" y="488714"/>
          <a:ext cx="4857750" cy="456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Gallardo B, Aldridge DC, González-Moreno P et al. (2017) Protected areas offer refuge from invasive species spreading under climate change.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Change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doi:10.1111/gcb.13798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United Kingdom, Czech Republic, South Africa, France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Giannini TC, Costa WF, Cordeiro GD et al. (2017) Projected climate change threatens pollinators and crop production in Brazil.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 i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 i="0">
                          <a:latin typeface="Arial Narrow"/>
                          <a:cs typeface="Arial Narrow"/>
                        </a:rPr>
                        <a:t>12(8): e0182274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3"/>
                        </a:rPr>
                        <a:t>doi:10.1371/journal.pone.0182274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Netherlands, Argentina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Golding N, August TA, Lucas TCD, Gavaghan DJ, van Loon EE &amp; McInerny G (2017) The zoon R package for reproducible and shareable species distribution modelling.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4"/>
                        </a:rPr>
                        <a:t>doi:10.1111/2041-210X.12858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United Kingdom, Netherlands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Grainger MJ, Ngoprasert D, McGowan PJK &amp; Savini T (2017) Informing decisions on an extremely data poor species facing imminent extinction.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Oryx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fi-FI" sz="1200">
                          <a:latin typeface="Arial Narrow"/>
                          <a:cs typeface="Arial Narrow"/>
                          <a:hlinkClick r:id="rId5"/>
                        </a:rPr>
                        <a:t>doi:10.1017/s0030605317000813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Author countries: United Kingdom, Thailand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Lozano V, Chapman D &amp; Brundu G (2017) Native and non-native aquatic plants of South America: comparing and integrating GBIF records with literature data.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Management of Biological Invasions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8(3): 443-454.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6"/>
                        </a:rPr>
                        <a:t>doi:10.3391/mbi.2017.8.3.18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Italy,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7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Aug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3/3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7965"/>
              </p:ext>
            </p:extLst>
          </p:nvPr>
        </p:nvGraphicFramePr>
        <p:xfrm>
          <a:off x="3829050" y="488714"/>
          <a:ext cx="4857750" cy="419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Oliveira U, Soares-Filho BS, Paglia AP et al. (2017) Biodiversity conservation gaps in the Brazilian protected areas.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7: 9141.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2"/>
                        </a:rPr>
                        <a:t>doi:10.1038/s41598-017-08707-2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Argentina, Singapore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Poore AGB, Ahyong ST, Lowry JK &amp; Sotka EE (2017)Plant feeding promotes diversification in the Crustacea.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Proceedings of the National Academy of Sciences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114(33): 8829-8834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3"/>
                        </a:rPr>
                        <a:t>doi:10.1073/pnas.1706399114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Tingstad L, Gjerde I, Dahlberg A &amp; Grytnes JA (2017) The influence of spatial scales on Red List composition: Forest species in Fennoscandia.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Ecology and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i-FI" sz="1200">
                          <a:latin typeface="Arial Narrow"/>
                          <a:cs typeface="Arial Narrow"/>
                        </a:rPr>
                        <a:t>11: 247-297.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4"/>
                        </a:rPr>
                        <a:t>doi:10.1016/j.gecco.2017.07.005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Author countries: Norway, Sweden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Troudet J, Grandcolas P, Blin A, Vignes-Lebbe R &amp; Legendre F (2017) Taxonomic bias in biodiversity data and societal preferences.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9132.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5"/>
                        </a:rPr>
                        <a:t>doi:10.1038/s41598-017-09084-6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Walsh MG, Wiethoelter A &amp; Haseeb MA (2017) The impact of human population pressure on flying fox niches and the potential consequences for Hendra virus spillover.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7: 8226.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6"/>
                        </a:rPr>
                        <a:t>doi:10.1038/s41598-017-08065-z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7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797,637,656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1  Sept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35,958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1,065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38459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40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43.4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97,053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 (avg Jan-Aug 2017)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Total page views (Aug)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" y="1484194"/>
            <a:ext cx="8555932" cy="4816162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58843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https://demo.gbif.org/the-gbif-network</a:t>
            </a:r>
            <a:r>
              <a:rPr lang="en-US"/>
              <a:t> </a:t>
            </a: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Top tip: The GBIF network: country by country, region by region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New network page lets users navigate essential details about Participant countries and organizations, and non-members, too.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Prioritizing content mobilization in the GBIF network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Call for stakeholders to prioritize mobilization efforts in three key areas: geospatial gaps, sampling-event data, and natural history collections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Central African Republic becomes newest GBIF Voting Participant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Increased commitment aims to improve data access, knowledge and understanding of country’s poorly documented biodiversity and threatened ecosystems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4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0"/>
          <a:stretch/>
        </p:blipFill>
        <p:spPr>
          <a:xfrm>
            <a:off x="1301262" y="1963692"/>
            <a:ext cx="2261077" cy="161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49"/>
          <a:stretch/>
        </p:blipFill>
        <p:spPr>
          <a:xfrm>
            <a:off x="3872640" y="1963691"/>
            <a:ext cx="2159826" cy="1610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7"/>
              </a:rPr>
              <a:t>https://demo.gbif.org/resource/search?contentType=news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</a:t>
            </a:r>
            <a:r>
              <a:rPr lang="en-US" sz="900">
                <a:solidFill>
                  <a:schemeClr val="tx1"/>
                </a:solidFill>
              </a:rPr>
              <a:t>left</a:t>
            </a:r>
            <a:r>
              <a:rPr lang="en-US" sz="900" i="0">
                <a:solidFill>
                  <a:schemeClr val="tx1"/>
                </a:solidFill>
              </a:rPr>
              <a:t>) Forest elephants (</a:t>
            </a:r>
            <a:r>
              <a:rPr lang="en-US" sz="900">
                <a:solidFill>
                  <a:schemeClr val="tx1"/>
                </a:solidFill>
              </a:rPr>
              <a:t>Loxodonta cyclotis</a:t>
            </a:r>
            <a:r>
              <a:rPr lang="en-US" sz="900" i="0">
                <a:solidFill>
                  <a:schemeClr val="tx1"/>
                </a:solidFill>
              </a:rPr>
              <a:t>) in the Dzanga Sangha Reserve, Central African Republic. </a:t>
            </a:r>
            <a:r>
              <a:rPr lang="en-US" sz="900" i="0">
                <a:solidFill>
                  <a:schemeClr val="tx1"/>
                </a:solidFill>
                <a:hlinkClick r:id="rId8"/>
              </a:rPr>
              <a:t>Photo</a:t>
            </a:r>
            <a:r>
              <a:rPr lang="en-US" sz="900" i="0">
                <a:solidFill>
                  <a:schemeClr val="tx1"/>
                </a:solidFill>
              </a:rPr>
              <a:t> by Peter Prokosch via </a:t>
            </a:r>
            <a:r>
              <a:rPr lang="en-US" sz="900" i="0">
                <a:solidFill>
                  <a:schemeClr val="tx1"/>
                </a:solidFill>
                <a:hlinkClick r:id="rId9"/>
              </a:rPr>
              <a:t>GRID Arendal</a:t>
            </a:r>
            <a:r>
              <a:rPr lang="en-US" sz="900" i="0">
                <a:solidFill>
                  <a:schemeClr val="tx1"/>
                </a:solidFill>
              </a:rPr>
              <a:t>, licensed under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CC BY-NC-SA 2.0</a:t>
            </a:r>
            <a:r>
              <a:rPr lang="en-US" sz="900" i="0">
                <a:solidFill>
                  <a:schemeClr val="tx1"/>
                </a:solidFill>
              </a:rPr>
              <a:t>. (</a:t>
            </a:r>
            <a:r>
              <a:rPr lang="en-US" sz="900">
                <a:solidFill>
                  <a:schemeClr val="tx1"/>
                </a:solidFill>
              </a:rPr>
              <a:t>right</a:t>
            </a:r>
            <a:r>
              <a:rPr lang="en-US" sz="900" i="0">
                <a:solidFill>
                  <a:schemeClr val="tx1"/>
                </a:solidFill>
              </a:rPr>
              <a:t>) A colony of weaver ants (</a:t>
            </a:r>
            <a:r>
              <a:rPr lang="en-US" sz="900">
                <a:solidFill>
                  <a:schemeClr val="tx1"/>
                </a:solidFill>
              </a:rPr>
              <a:t>Oecophylla smaragdina</a:t>
            </a:r>
            <a:r>
              <a:rPr lang="en-US" sz="900" i="0">
                <a:solidFill>
                  <a:schemeClr val="tx1"/>
                </a:solidFill>
              </a:rPr>
              <a:t>). 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Photo</a:t>
            </a:r>
            <a:r>
              <a:rPr lang="en-US" sz="900" i="0">
                <a:solidFill>
                  <a:schemeClr val="tx1"/>
                </a:solidFill>
              </a:rPr>
              <a:t> by budak licensed under </a:t>
            </a:r>
            <a:r>
              <a:rPr lang="en-US" sz="900" i="0">
                <a:solidFill>
                  <a:schemeClr val="tx1"/>
                </a:solidFill>
                <a:hlinkClick r:id="rId12"/>
              </a:rPr>
              <a:t>CC BY-NC 4.0</a:t>
            </a:r>
            <a:r>
              <a:rPr lang="en-US" sz="900" i="0">
                <a:solidFill>
                  <a:schemeClr val="tx1"/>
                </a:solidFill>
              </a:rPr>
              <a:t>..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-1212" r="5448" b="1213"/>
          <a:stretch/>
        </p:blipFill>
        <p:spPr>
          <a:xfrm>
            <a:off x="6354748" y="1963691"/>
            <a:ext cx="2200398" cy="1610883"/>
          </a:xfrm>
          <a:prstGeom prst="rect">
            <a:avLst/>
          </a:prstGeom>
          <a:solidFill>
            <a:srgbClr val="4290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620270"/>
              </p:ext>
            </p:extLst>
          </p:nvPr>
        </p:nvGraphicFramePr>
        <p:xfrm>
          <a:off x="3829050" y="1454150"/>
          <a:ext cx="4857057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46"/>
                <a:gridCol w="1062179"/>
                <a:gridCol w="898024"/>
                <a:gridCol w="840088"/>
                <a:gridCol w="772494"/>
                <a:gridCol w="743526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145,567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12.87%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5.01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91,481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8.09%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2.42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46,144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4.08%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7.25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45,006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4.77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44,819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5.99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43,118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4.82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41,843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3.70%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34,832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3.08%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32,760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2.90%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5.68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23,911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2.11%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8" y="4264286"/>
            <a:ext cx="2865948" cy="1729656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www.gbif.org/analytics/global</a:t>
            </a:r>
            <a:endParaRPr lang="en-US"/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63185942"/>
              </p:ext>
            </p:extLst>
          </p:nvPr>
        </p:nvGraphicFramePr>
        <p:xfrm>
          <a:off x="457199" y="2646502"/>
          <a:ext cx="3914823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/>
                <a:gridCol w="1368506"/>
                <a:gridCol w="1141092"/>
                <a:gridCol w="993615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Jul-17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59,462,652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14,599,475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11,847,209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11,451,395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8,630,814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4,570,041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3,516,388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3,079,611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1,697,240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New Zealand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1,515,354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5926661" y="3018988"/>
            <a:ext cx="1175366" cy="117537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063" t="-28524" r="-7477" b="-14556"/>
          <a:stretch/>
        </p:blipFill>
        <p:spPr/>
      </p:pic>
      <p:sp>
        <p:nvSpPr>
          <p:cNvPr id="10" name="Oval 9"/>
          <p:cNvSpPr/>
          <p:nvPr/>
        </p:nvSpPr>
        <p:spPr>
          <a:xfrm>
            <a:off x="5821737" y="2978852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Occurrence records published during 2017 by country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as of 31 Aug 2017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352" t="-25424" r="-6134" b="-14206"/>
          <a:stretch/>
        </p:blipFill>
        <p:spPr>
          <a:xfrm>
            <a:off x="3867955" y="685800"/>
            <a:ext cx="4857722" cy="5492750"/>
          </a:xfrm>
        </p:spPr>
      </p:pic>
      <p:sp>
        <p:nvSpPr>
          <p:cNvPr id="13" name="Oval 12"/>
          <p:cNvSpPr/>
          <p:nvPr/>
        </p:nvSpPr>
        <p:spPr>
          <a:xfrm>
            <a:off x="5789543" y="2913198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31 Aug 2017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51083531"/>
              </p:ext>
            </p:extLst>
          </p:nvPr>
        </p:nvGraphicFramePr>
        <p:xfrm>
          <a:off x="441960" y="2974975"/>
          <a:ext cx="331660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98"/>
                <a:gridCol w="1570796"/>
                <a:gridCol w="1269915"/>
              </a:tblGrid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350,352,456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74,814,012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65,282,227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40,530,124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32,039,856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31,211,265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26,952,024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24,416,570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24,049,316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21,164,432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2017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as of 31 Aug 2017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78301130"/>
              </p:ext>
            </p:extLst>
          </p:nvPr>
        </p:nvGraphicFramePr>
        <p:xfrm>
          <a:off x="461161" y="2654300"/>
          <a:ext cx="363611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Jul-17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11,687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11,012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9,672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7,056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4,310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3,126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2,991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2,167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1,350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1,337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3" name="Oval 12"/>
          <p:cNvSpPr/>
          <p:nvPr/>
        </p:nvSpPr>
        <p:spPr>
          <a:xfrm>
            <a:off x="5730760" y="2968756"/>
            <a:ext cx="1511166" cy="15111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9689" t="-24794" r="-5482" b="-16998"/>
          <a:stretch/>
        </p:blipFill>
        <p:spPr/>
      </p:pic>
      <p:sp>
        <p:nvSpPr>
          <p:cNvPr id="10" name="Oval 9"/>
          <p:cNvSpPr/>
          <p:nvPr/>
        </p:nvSpPr>
        <p:spPr>
          <a:xfrm>
            <a:off x="5815461" y="292615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11638</TotalTime>
  <Words>1520</Words>
  <Application>Microsoft Macintosh PowerPoint</Application>
  <PresentationFormat>On-screen Show (4:3)</PresentationFormat>
  <Paragraphs>336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Modern Swiss</vt:lpstr>
      <vt:lpstr>Overview</vt:lpstr>
      <vt:lpstr>PowerPoint Presentation</vt:lpstr>
      <vt:lpstr>Current network</vt:lpstr>
      <vt:lpstr>Latest news</vt:lpstr>
      <vt:lpstr>Web traffic to GBIF.org, 2017</vt:lpstr>
      <vt:lpstr>Data published through GBIF.org</vt:lpstr>
      <vt:lpstr>Occurrence records published during 2017 by country as of 31 Aug 2017</vt:lpstr>
      <vt:lpstr>Total number of occurrence records published by country as of 31 Aug 2017</vt:lpstr>
      <vt:lpstr>Data download requests by country, 2017 as of 31 Aug 2017</vt:lpstr>
      <vt:lpstr> data access and use</vt:lpstr>
      <vt:lpstr>Peer-reviewed uses, by country and region, 2017</vt:lpstr>
      <vt:lpstr>Featured research Aug 2017 1/3</vt:lpstr>
      <vt:lpstr>Featured research Aug 2017 2/3</vt:lpstr>
      <vt:lpstr>Featured research Aug 2017 3/3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529</cp:revision>
  <cp:lastPrinted>2016-09-24T08:43:58Z</cp:lastPrinted>
  <dcterms:created xsi:type="dcterms:W3CDTF">2014-02-07T03:47:22Z</dcterms:created>
  <dcterms:modified xsi:type="dcterms:W3CDTF">2017-09-07T11:12:35Z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