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5" r:id="rId2"/>
    <p:sldId id="266" r:id="rId3"/>
    <p:sldId id="267" r:id="rId4"/>
    <p:sldId id="268" r:id="rId5"/>
    <p:sldId id="271" r:id="rId6"/>
    <p:sldId id="269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0" r:id="rId15"/>
    <p:sldId id="279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9E2F"/>
    <a:srgbClr val="328127"/>
    <a:srgbClr val="3E9034"/>
    <a:srgbClr val="285519"/>
    <a:srgbClr val="3FE905"/>
    <a:srgbClr val="36AD47"/>
    <a:srgbClr val="FDB002"/>
    <a:srgbClr val="7E785F"/>
    <a:srgbClr val="3A3533"/>
    <a:srgbClr val="6EB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66" autoAdjust="0"/>
    <p:restoredTop sz="98113" autoAdjust="0"/>
  </p:normalViewPr>
  <p:slideViewPr>
    <p:cSldViewPr snapToGrid="0" snapToObjects="1">
      <p:cViewPr varScale="1">
        <p:scale>
          <a:sx n="92" d="100"/>
          <a:sy n="92" d="100"/>
        </p:scale>
        <p:origin x="-336" y="-96"/>
      </p:cViewPr>
      <p:guideLst>
        <p:guide orient="horz" pos="728"/>
        <p:guide pos="34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5D357-652C-AB41-8F95-13024464AB70}" type="datetimeFigureOut">
              <a:rPr lang="en-US" smtClean="0"/>
              <a:t>05/12/16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F35C4-CC97-7840-A522-E4995AD0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96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B5C11-D0F1-1F46-B28E-9084657905D0}" type="datetimeFigureOut">
              <a:rPr lang="en-US" smtClean="0"/>
              <a:t>05/12/16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0329C-91F7-CD43-B485-EB526DB26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2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8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r"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Location / date / NOTES / CAPTIONS /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4400" b="1" i="0" cap="none">
                <a:solidFill>
                  <a:srgbClr val="509E2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1" kern="1000" cap="none" spc="-5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Presenter</a:t>
            </a:r>
            <a:br>
              <a:rPr lang="en-US" dirty="0" smtClean="0"/>
            </a:br>
            <a:r>
              <a:rPr lang="en-US" dirty="0" smtClean="0"/>
              <a:t>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6" b="23848"/>
          <a:stretch/>
        </p:blipFill>
        <p:spPr>
          <a:xfrm>
            <a:off x="0" y="1706879"/>
            <a:ext cx="9144000" cy="2936241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6" y="80208"/>
            <a:ext cx="379336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1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02720"/>
          </a:xfrm>
        </p:spPr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473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20410"/>
            <a:ext cx="4040188" cy="45065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87473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20410"/>
            <a:ext cx="4041775" cy="45065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3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0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509E2F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53858"/>
            <a:ext cx="6400800" cy="16066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1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793915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509E2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89"/>
            <a:ext cx="8229600" cy="481647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>
                <a:latin typeface="Arial Narrow"/>
                <a:cs typeface="Arial Narrow"/>
              </a:defRPr>
            </a:lvl2pPr>
            <a:lvl3pPr>
              <a:defRPr>
                <a:latin typeface="Arial Narrow"/>
                <a:cs typeface="Arial Narrow"/>
              </a:defRPr>
            </a:lvl3pPr>
            <a:lvl4pPr>
              <a:defRPr>
                <a:latin typeface="Arial Narrow"/>
                <a:cs typeface="Arial Narrow"/>
              </a:defRPr>
            </a:lvl4pPr>
            <a:lvl5pPr>
              <a:defRPr>
                <a:latin typeface="Arial Narrow"/>
                <a:cs typeface="Arial Narrow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7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programme up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3763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1"/>
            <a:ext cx="4038600" cy="44497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1"/>
            <a:ext cx="4038600" cy="44497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  <p:sp>
        <p:nvSpPr>
          <p:cNvPr id="9" name="Content Placeholder 20"/>
          <p:cNvSpPr>
            <a:spLocks noGrp="1"/>
          </p:cNvSpPr>
          <p:nvPr>
            <p:ph sz="quarter" idx="18" hasCustomPrompt="1"/>
          </p:nvPr>
        </p:nvSpPr>
        <p:spPr>
          <a:xfrm>
            <a:off x="1130300" y="927100"/>
            <a:ext cx="7556500" cy="749300"/>
          </a:xfrm>
          <a:solidFill>
            <a:srgbClr val="E0FFFF"/>
          </a:solidFill>
        </p:spPr>
        <p:txBody>
          <a:bodyPr/>
          <a:lstStyle>
            <a:lvl1pPr>
              <a:defRPr sz="1800" b="0" i="1">
                <a:solidFill>
                  <a:srgbClr val="1086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Subhed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-104635" y="-10949"/>
            <a:ext cx="550800" cy="7007225"/>
          </a:xfrm>
        </p:spPr>
        <p:txBody>
          <a:bodyPr vert="vert270" lIns="0" tIns="36000" rIns="0" bIns="36000">
            <a:noAutofit/>
          </a:bodyPr>
          <a:lstStyle>
            <a:lvl1pPr marL="0" algn="r" defTabSz="457200" rtl="0" eaLnBrk="1" latinLnBrk="0" hangingPunct="1">
              <a:defRPr lang="en-US" sz="4000" kern="1200" dirty="0" smtClean="0">
                <a:solidFill>
                  <a:srgbClr val="FDB002">
                    <a:alpha val="32000"/>
                  </a:srgb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118952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5050"/>
          </a:xfrm>
        </p:spPr>
        <p:txBody>
          <a:bodyPr/>
          <a:lstStyle>
            <a:lvl1pPr>
              <a:defRPr>
                <a:solidFill>
                  <a:srgbClr val="509E2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3" y="1309688"/>
            <a:ext cx="3765248" cy="466462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7"/>
            <a:ext cx="8686800" cy="563563"/>
          </a:xfrm>
          <a:noFill/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509E2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81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3763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9689"/>
            <a:ext cx="4038600" cy="4816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9689"/>
            <a:ext cx="4038600" cy="4816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0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69875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2999" y="2940050"/>
            <a:ext cx="2628000" cy="3186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399" y="2940050"/>
            <a:ext cx="2628000" cy="3186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40598" y="2940050"/>
            <a:ext cx="2628000" cy="3186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40598" y="860425"/>
            <a:ext cx="2628040" cy="2079625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45359" y="860425"/>
            <a:ext cx="2628040" cy="2079625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242959" y="860425"/>
            <a:ext cx="2628040" cy="2079625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5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-in-Use-Case-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DOI or URL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536432" y="3875845"/>
            <a:ext cx="3960955" cy="2255434"/>
          </a:xfrm>
        </p:spPr>
        <p:txBody>
          <a:bodyPr/>
          <a:lstStyle>
            <a:lvl1pPr marL="180000" indent="-18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Key points</a:t>
            </a:r>
          </a:p>
          <a:p>
            <a:pPr lvl="0"/>
            <a:r>
              <a:rPr lang="en-US" dirty="0" smtClean="0"/>
              <a:t>Highlighting</a:t>
            </a:r>
          </a:p>
          <a:p>
            <a:pPr lvl="0"/>
            <a:r>
              <a:rPr lang="en-US" dirty="0" smtClean="0"/>
              <a:t>Use case</a:t>
            </a:r>
          </a:p>
          <a:p>
            <a:pPr lvl="0"/>
            <a:endParaRPr lang="en-US" dirty="0" smtClean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7017425" y="274641"/>
            <a:ext cx="1669375" cy="163035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Logo / journal cover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4686300" y="1981200"/>
            <a:ext cx="4000500" cy="4149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Representative graphic / map / visual from article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536433" y="1981200"/>
            <a:ext cx="3960955" cy="1893888"/>
          </a:xfrm>
        </p:spPr>
        <p:txBody>
          <a:bodyPr/>
          <a:lstStyle/>
          <a:p>
            <a:r>
              <a:rPr lang="en-US" dirty="0" smtClean="0"/>
              <a:t>Species photo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-104635" y="-10949"/>
            <a:ext cx="550800" cy="7007225"/>
          </a:xfrm>
        </p:spPr>
        <p:txBody>
          <a:bodyPr vert="vert270" lIns="0" tIns="36000" rIns="0" bIns="36000">
            <a:noAutofit/>
          </a:bodyPr>
          <a:lstStyle>
            <a:lvl1pPr marL="0" algn="r" defTabSz="457200" rtl="0" eaLnBrk="1" latinLnBrk="0" hangingPunct="1">
              <a:defRPr lang="en-US" sz="4000" kern="1200" dirty="0" smtClean="0">
                <a:solidFill>
                  <a:srgbClr val="FDB002">
                    <a:alpha val="32000"/>
                  </a:srgb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36433" y="274641"/>
            <a:ext cx="6480992" cy="163035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3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Title/Author clipping or citation</a:t>
            </a:r>
          </a:p>
        </p:txBody>
      </p:sp>
    </p:spTree>
    <p:extLst>
      <p:ext uri="{BB962C8B-B14F-4D97-AF65-F5344CB8AC3E}">
        <p14:creationId xmlns:p14="http://schemas.microsoft.com/office/powerpoint/2010/main" val="59196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-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69875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399" y="860425"/>
            <a:ext cx="2628000" cy="5265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40597" y="860425"/>
            <a:ext cx="5430401" cy="5265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21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98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6" r:id="rId2"/>
    <p:sldLayoutId id="2147483680" r:id="rId3"/>
    <p:sldLayoutId id="2147483668" r:id="rId4"/>
    <p:sldLayoutId id="2147483667" r:id="rId5"/>
    <p:sldLayoutId id="2147483652" r:id="rId6"/>
    <p:sldLayoutId id="2147483677" r:id="rId7"/>
    <p:sldLayoutId id="2147483679" r:id="rId8"/>
    <p:sldLayoutId id="2147483678" r:id="rId9"/>
    <p:sldLayoutId id="2147483653" r:id="rId10"/>
    <p:sldLayoutId id="2147483654" r:id="rId11"/>
    <p:sldLayoutId id="2147483655" r:id="rId12"/>
    <p:sldLayoutId id="2147483649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328127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bif.org/newsroom/news/niger-joins-gbif-networ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mailto:thirsch@gbif.org" TargetMode="External"/><Relationship Id="rId5" Type="http://schemas.openxmlformats.org/officeDocument/2006/relationships/hyperlink" Target="http://bid.gbif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Side event on mobilizing biodiversity data for policy making in </a:t>
            </a:r>
            <a:r>
              <a:rPr lang="en-GB" dirty="0" err="1" smtClean="0"/>
              <a:t>africa</a:t>
            </a:r>
            <a:r>
              <a:rPr lang="en-GB" dirty="0" smtClean="0"/>
              <a:t>, </a:t>
            </a:r>
            <a:r>
              <a:rPr lang="en-GB" dirty="0" err="1" smtClean="0"/>
              <a:t>cbd</a:t>
            </a:r>
            <a:r>
              <a:rPr lang="en-GB" dirty="0" smtClean="0"/>
              <a:t> cop13, </a:t>
            </a:r>
            <a:r>
              <a:rPr lang="en-GB" dirty="0" err="1" smtClean="0"/>
              <a:t>canc</a:t>
            </a:r>
            <a:r>
              <a:rPr lang="en-GB" dirty="0" err="1" smtClean="0"/>
              <a:t>ún</a:t>
            </a:r>
            <a:r>
              <a:rPr lang="en-GB" dirty="0" smtClean="0"/>
              <a:t>, 6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err="1" smtClean="0"/>
              <a:t>december</a:t>
            </a:r>
            <a:r>
              <a:rPr lang="en-GB" dirty="0" smtClean="0"/>
              <a:t> 2016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0596" y="2184401"/>
            <a:ext cx="8477625" cy="3544710"/>
          </a:xfrm>
        </p:spPr>
        <p:txBody>
          <a:bodyPr/>
          <a:lstStyle/>
          <a:p>
            <a:r>
              <a:rPr lang="en-GB" sz="3200" b="1" dirty="0" smtClean="0"/>
              <a:t>The Biodiversity Information for Development (BID) programme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Tim Hirsch, Deputy Director, GBIF Secretariat</a:t>
            </a:r>
            <a:endParaRPr lang="en-GB" dirty="0"/>
          </a:p>
        </p:txBody>
      </p:sp>
      <p:pic>
        <p:nvPicPr>
          <p:cNvPr id="5" name="Picture 4" descr="B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978" y="296334"/>
            <a:ext cx="1955800" cy="914400"/>
          </a:xfrm>
          <a:prstGeom prst="rect">
            <a:avLst/>
          </a:prstGeom>
        </p:spPr>
      </p:pic>
      <p:pic>
        <p:nvPicPr>
          <p:cNvPr id="7" name="Shape 128" descr="http://www.gbif.org/sites/default/files/styles/funder_image/public/gbif_project/images/organizations/flag_yellow_high.jpg?itok=lKBXJPZ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929" y="6222325"/>
            <a:ext cx="550200" cy="371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994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42" y="248881"/>
            <a:ext cx="8229600" cy="793915"/>
          </a:xfrm>
        </p:spPr>
        <p:txBody>
          <a:bodyPr>
            <a:normAutofit/>
          </a:bodyPr>
          <a:lstStyle/>
          <a:p>
            <a:r>
              <a:rPr lang="en-US" dirty="0" smtClean="0"/>
              <a:t>Bid </a:t>
            </a:r>
            <a:r>
              <a:rPr lang="en-US" dirty="0" err="1" smtClean="0"/>
              <a:t>africa</a:t>
            </a:r>
            <a:r>
              <a:rPr lang="en-US" dirty="0" smtClean="0"/>
              <a:t> phase 1: regional projects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www.gbif.org</a:t>
            </a:r>
            <a:r>
              <a:rPr lang="en-US" dirty="0" smtClean="0"/>
              <a:t>/bid</a:t>
            </a:r>
            <a:endParaRPr lang="en-US" dirty="0"/>
          </a:p>
        </p:txBody>
      </p:sp>
      <p:pic>
        <p:nvPicPr>
          <p:cNvPr id="5" name="Shape 128" descr="http://www.gbif.org/sites/default/files/styles/funder_image/public/gbif_project/images/organizations/flag_yellow_high.jpg?itok=lKBXJPZ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929" y="6396981"/>
            <a:ext cx="550200" cy="37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27" y="296334"/>
            <a:ext cx="996008" cy="465666"/>
          </a:xfrm>
          <a:prstGeom prst="rect">
            <a:avLst/>
          </a:prstGeom>
        </p:spPr>
      </p:pic>
      <p:pic>
        <p:nvPicPr>
          <p:cNvPr id="7" name="Picture 6" descr="Screen Shot 2016-12-06 at 05.51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2" y="1076068"/>
            <a:ext cx="7759700" cy="1498600"/>
          </a:xfrm>
          <a:prstGeom prst="rect">
            <a:avLst/>
          </a:prstGeom>
        </p:spPr>
      </p:pic>
      <p:pic>
        <p:nvPicPr>
          <p:cNvPr id="8" name="Picture 7" descr="Screen Shot 2016-12-06 at 05.52.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0" y="2846913"/>
            <a:ext cx="7658100" cy="1790700"/>
          </a:xfrm>
          <a:prstGeom prst="rect">
            <a:avLst/>
          </a:prstGeom>
        </p:spPr>
      </p:pic>
      <p:pic>
        <p:nvPicPr>
          <p:cNvPr id="11" name="Picture 10" descr="Screen Shot 2016-12-06 at 05.52.5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91" y="4849754"/>
            <a:ext cx="75438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9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29" y="296334"/>
            <a:ext cx="8229600" cy="793915"/>
          </a:xfrm>
        </p:spPr>
        <p:txBody>
          <a:bodyPr>
            <a:normAutofit/>
          </a:bodyPr>
          <a:lstStyle/>
          <a:p>
            <a:r>
              <a:rPr lang="en-US" dirty="0" smtClean="0"/>
              <a:t>Building a community of practice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www.gbif.org</a:t>
            </a:r>
            <a:r>
              <a:rPr lang="en-US" dirty="0" smtClean="0"/>
              <a:t>/bid</a:t>
            </a:r>
            <a:endParaRPr lang="en-US" dirty="0"/>
          </a:p>
        </p:txBody>
      </p:sp>
      <p:pic>
        <p:nvPicPr>
          <p:cNvPr id="5" name="Shape 128" descr="http://www.gbif.org/sites/default/files/styles/funder_image/public/gbif_project/images/organizations/flag_yellow_high.jpg?itok=lKBXJPZ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929" y="6396981"/>
            <a:ext cx="550200" cy="37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27" y="296334"/>
            <a:ext cx="996008" cy="465666"/>
          </a:xfrm>
          <a:prstGeom prst="rect">
            <a:avLst/>
          </a:prstGeom>
        </p:spPr>
      </p:pic>
      <p:pic>
        <p:nvPicPr>
          <p:cNvPr id="3" name="Picture 2" descr="Screen Shot 2016-12-06 at 05.59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410" y="4423233"/>
            <a:ext cx="2813736" cy="1869713"/>
          </a:xfrm>
          <a:prstGeom prst="rect">
            <a:avLst/>
          </a:prstGeom>
        </p:spPr>
      </p:pic>
      <p:pic>
        <p:nvPicPr>
          <p:cNvPr id="9" name="Picture 8" descr="Screen Shot 2016-12-06 at 06.00.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9" y="1090249"/>
            <a:ext cx="2920397" cy="19307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Screen Shot 2016-12-06 at 06.00.2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9" y="4423233"/>
            <a:ext cx="2864130" cy="1901633"/>
          </a:xfrm>
          <a:prstGeom prst="rect">
            <a:avLst/>
          </a:prstGeom>
        </p:spPr>
      </p:pic>
      <p:pic>
        <p:nvPicPr>
          <p:cNvPr id="12" name="Picture 11" descr="Screen Shot 2016-12-06 at 06.00.4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22" y="1090249"/>
            <a:ext cx="3037545" cy="201830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55930" y="3195083"/>
            <a:ext cx="724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Training workshop for funded projects, Kigali, Rwanda, August 2016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Trainers and mentors from Colombia, Costa Rica, Belgium, United States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Multilingual re-usable materials available for future training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Online edition for small 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69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29" y="296334"/>
            <a:ext cx="8229600" cy="793915"/>
          </a:xfrm>
        </p:spPr>
        <p:txBody>
          <a:bodyPr>
            <a:normAutofit/>
          </a:bodyPr>
          <a:lstStyle/>
          <a:p>
            <a:r>
              <a:rPr lang="en-US" dirty="0" smtClean="0"/>
              <a:t>Data already flowing!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www.gbif.org</a:t>
            </a:r>
            <a:r>
              <a:rPr lang="en-US" dirty="0" smtClean="0"/>
              <a:t>/bid</a:t>
            </a:r>
            <a:endParaRPr lang="en-US" dirty="0"/>
          </a:p>
        </p:txBody>
      </p:sp>
      <p:pic>
        <p:nvPicPr>
          <p:cNvPr id="5" name="Shape 128" descr="http://www.gbif.org/sites/default/files/styles/funder_image/public/gbif_project/images/organizations/flag_yellow_high.jpg?itok=lKBXJPZ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929" y="6396981"/>
            <a:ext cx="550200" cy="37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27" y="296334"/>
            <a:ext cx="996008" cy="465666"/>
          </a:xfrm>
          <a:prstGeom prst="rect">
            <a:avLst/>
          </a:prstGeom>
        </p:spPr>
      </p:pic>
      <p:pic>
        <p:nvPicPr>
          <p:cNvPr id="7" name="Picture 6" descr="Screen Shot 2016-12-06 at 06.14.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9" y="1509004"/>
            <a:ext cx="3365500" cy="1206500"/>
          </a:xfrm>
          <a:prstGeom prst="rect">
            <a:avLst/>
          </a:prstGeom>
        </p:spPr>
      </p:pic>
      <p:pic>
        <p:nvPicPr>
          <p:cNvPr id="8" name="Picture 7" descr="Screen Shot 2016-12-06 at 06.15.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9" y="2715504"/>
            <a:ext cx="5067300" cy="1231900"/>
          </a:xfrm>
          <a:prstGeom prst="rect">
            <a:avLst/>
          </a:prstGeom>
        </p:spPr>
      </p:pic>
      <p:pic>
        <p:nvPicPr>
          <p:cNvPr id="11" name="Picture 10" descr="Screen Shot 2016-12-06 at 06.15.3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9" y="4047481"/>
            <a:ext cx="5346700" cy="2349500"/>
          </a:xfrm>
          <a:prstGeom prst="rect">
            <a:avLst/>
          </a:prstGeom>
        </p:spPr>
      </p:pic>
      <p:pic>
        <p:nvPicPr>
          <p:cNvPr id="14" name="Picture 13" descr="Screen Shot 2016-12-06 at 06.14.3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97" y="1090249"/>
            <a:ext cx="5111047" cy="144665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7517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29" y="296334"/>
            <a:ext cx="8229600" cy="793915"/>
          </a:xfrm>
        </p:spPr>
        <p:txBody>
          <a:bodyPr>
            <a:normAutofit/>
          </a:bodyPr>
          <a:lstStyle/>
          <a:p>
            <a:r>
              <a:rPr lang="en-US" dirty="0" smtClean="0"/>
              <a:t>Data already flowing!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www.gbif.org</a:t>
            </a:r>
            <a:r>
              <a:rPr lang="en-US" dirty="0"/>
              <a:t>/dataset/025769ee-df28-40de-bead-69fe1259bbad</a:t>
            </a:r>
          </a:p>
        </p:txBody>
      </p:sp>
      <p:pic>
        <p:nvPicPr>
          <p:cNvPr id="5" name="Shape 128" descr="http://www.gbif.org/sites/default/files/styles/funder_image/public/gbif_project/images/organizations/flag_yellow_high.jpg?itok=lKBXJPZ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929" y="6396981"/>
            <a:ext cx="550200" cy="37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27" y="296334"/>
            <a:ext cx="996008" cy="465666"/>
          </a:xfrm>
          <a:prstGeom prst="rect">
            <a:avLst/>
          </a:prstGeom>
        </p:spPr>
      </p:pic>
      <p:pic>
        <p:nvPicPr>
          <p:cNvPr id="3" name="Picture 2" descr="Screen Shot 2016-12-06 at 06.20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" y="2740181"/>
            <a:ext cx="7501467" cy="3555467"/>
          </a:xfrm>
          <a:prstGeom prst="rect">
            <a:avLst/>
          </a:prstGeom>
        </p:spPr>
      </p:pic>
      <p:pic>
        <p:nvPicPr>
          <p:cNvPr id="9" name="Picture 8" descr="Screen Shot 2016-12-06 at 06.25.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537" y="931303"/>
            <a:ext cx="1056190" cy="793915"/>
          </a:xfrm>
          <a:prstGeom prst="rect">
            <a:avLst/>
          </a:prstGeom>
        </p:spPr>
      </p:pic>
      <p:pic>
        <p:nvPicPr>
          <p:cNvPr id="10" name="Picture 9" descr="Screen Shot 2016-12-06 at 06.24.5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" y="1593292"/>
            <a:ext cx="8093470" cy="110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8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29" y="296334"/>
            <a:ext cx="8229600" cy="793915"/>
          </a:xfrm>
        </p:spPr>
        <p:txBody>
          <a:bodyPr>
            <a:normAutofit/>
          </a:bodyPr>
          <a:lstStyle/>
          <a:p>
            <a:r>
              <a:rPr lang="en-US" dirty="0" smtClean="0"/>
              <a:t>Expanding the network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http://www.gbif.org/newsroom/news/niger-joins-gbif-</a:t>
            </a:r>
            <a:r>
              <a:rPr lang="en-US" dirty="0" smtClean="0">
                <a:hlinkClick r:id="rId2"/>
              </a:rPr>
              <a:t>network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Shape 128" descr="http://www.gbif.org/sites/default/files/styles/funder_image/public/gbif_project/images/organizations/flag_yellow_high.jpg?itok=lKBXJPZ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929" y="6396981"/>
            <a:ext cx="550200" cy="37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I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27" y="296334"/>
            <a:ext cx="996008" cy="465666"/>
          </a:xfrm>
          <a:prstGeom prst="rect">
            <a:avLst/>
          </a:prstGeom>
        </p:spPr>
      </p:pic>
      <p:pic>
        <p:nvPicPr>
          <p:cNvPr id="7" name="Picture 6" descr="Screen Shot 2016-12-06 at 06.30.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9" y="870080"/>
            <a:ext cx="5781142" cy="526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0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044" y="296334"/>
            <a:ext cx="8229600" cy="793915"/>
          </a:xfrm>
        </p:spPr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www.gbif.org</a:t>
            </a:r>
            <a:r>
              <a:rPr lang="en-US" dirty="0"/>
              <a:t>/dataset/025769ee-df28-40de-bead-69fe1259bbad</a:t>
            </a:r>
          </a:p>
        </p:txBody>
      </p:sp>
      <p:pic>
        <p:nvPicPr>
          <p:cNvPr id="5" name="Shape 128" descr="http://www.gbif.org/sites/default/files/styles/funder_image/public/gbif_project/images/organizations/flag_yellow_high.jpg?itok=lKBXJPZ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929" y="6396981"/>
            <a:ext cx="550200" cy="37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27" y="296334"/>
            <a:ext cx="996008" cy="465666"/>
          </a:xfrm>
          <a:prstGeom prst="rect">
            <a:avLst/>
          </a:prstGeom>
        </p:spPr>
      </p:pic>
      <p:pic>
        <p:nvPicPr>
          <p:cNvPr id="7" name="Picture 6" descr="Screen Shot 2016-12-06 at 06.29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8" y="1395571"/>
            <a:ext cx="5579262" cy="381928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62025" y="2365497"/>
            <a:ext cx="3181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Selection of projects in Caribbean, Pacific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Launch of Africa 2</a:t>
            </a:r>
            <a:r>
              <a:rPr lang="en-US" baseline="30000" dirty="0" smtClean="0"/>
              <a:t>nd</a:t>
            </a:r>
            <a:r>
              <a:rPr lang="en-US" dirty="0" smtClean="0"/>
              <a:t> call, Feb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3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511" y="2025610"/>
            <a:ext cx="8229600" cy="793915"/>
          </a:xfrm>
        </p:spPr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Shape 128" descr="http://www.gbif.org/sites/default/files/styles/funder_image/public/gbif_project/images/organizations/flag_yellow_high.jpg?itok=lKBXJPZ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929" y="6396981"/>
            <a:ext cx="550200" cy="37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27" y="296334"/>
            <a:ext cx="996008" cy="465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390" y="4100304"/>
            <a:ext cx="446789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thirsch@gbif.org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Sign up to BID </a:t>
            </a:r>
            <a:r>
              <a:rPr lang="en-US" dirty="0"/>
              <a:t>mailing list: </a:t>
            </a:r>
            <a:r>
              <a:rPr lang="en-US" dirty="0">
                <a:hlinkClick r:id="rId5"/>
              </a:rPr>
              <a:t>http://bid.gbif.org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1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bid </a:t>
            </a:r>
            <a:r>
              <a:rPr lang="en-US" dirty="0" err="1" smtClean="0"/>
              <a:t>programme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www.gbif.org</a:t>
            </a:r>
            <a:r>
              <a:rPr lang="en-US" dirty="0" smtClean="0"/>
              <a:t>/bid</a:t>
            </a:r>
            <a:endParaRPr lang="en-US" dirty="0"/>
          </a:p>
        </p:txBody>
      </p:sp>
      <p:pic>
        <p:nvPicPr>
          <p:cNvPr id="5" name="Shape 128" descr="http://www.gbif.org/sites/default/files/styles/funder_image/public/gbif_project/images/organizations/flag_yellow_high.jpg?itok=lKBXJPZ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929" y="6396981"/>
            <a:ext cx="550200" cy="37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986" y="296334"/>
            <a:ext cx="996008" cy="465666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233333"/>
            <a:ext cx="8686800" cy="201788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Four-year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, 2015-2018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Funded by EU, run by Global Biodiversity Information Facility (GBIF)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Aims to increase biodiversity information available in Africa, Caribbean, Pacific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Supports capacity enhancement, mobilization of data, strengthening networks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Focus on data to support policy needs (</a:t>
            </a:r>
            <a:r>
              <a:rPr lang="en-US" sz="2400" dirty="0" err="1" smtClean="0"/>
              <a:t>invasives</a:t>
            </a:r>
            <a:r>
              <a:rPr lang="en-US" sz="2400" dirty="0" smtClean="0"/>
              <a:t>, protected areas, threatened species)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pic>
        <p:nvPicPr>
          <p:cNvPr id="9" name="Picture 8" descr="Screen Shot 2016-12-06 at 04.35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" y="1068552"/>
            <a:ext cx="6996248" cy="268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dirty="0" err="1" smtClean="0"/>
              <a:t>africa</a:t>
            </a:r>
            <a:r>
              <a:rPr lang="en-US" dirty="0" smtClean="0"/>
              <a:t> rising’ conference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www.gbif.org</a:t>
            </a:r>
            <a:r>
              <a:rPr lang="en-US" dirty="0"/>
              <a:t>/newsroom/news/idb-2015</a:t>
            </a:r>
          </a:p>
        </p:txBody>
      </p:sp>
      <p:pic>
        <p:nvPicPr>
          <p:cNvPr id="5" name="Shape 128" descr="http://www.gbif.org/sites/default/files/styles/funder_image/public/gbif_project/images/organizations/flag_yellow_high.jpg?itok=lKBXJPZ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929" y="6396981"/>
            <a:ext cx="550200" cy="37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986" y="296334"/>
            <a:ext cx="996008" cy="465666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1325" y="4240650"/>
            <a:ext cx="8686800" cy="2017889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Launch event for BID Africa, </a:t>
            </a:r>
            <a:r>
              <a:rPr lang="en-US" sz="2400" dirty="0" err="1" smtClean="0"/>
              <a:t>Kirstenbosch</a:t>
            </a:r>
            <a:r>
              <a:rPr lang="en-US" sz="2400" dirty="0" smtClean="0"/>
              <a:t> Botanical Garden, May 2015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Nearly 100 delegates from national agencies, research institutions, international organizations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Joint funding from JRS Biodiversity Foundation, SANBI, UNEP-WCMC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‘Declaration on biodiversity information for sustainable development in Africa’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pic>
        <p:nvPicPr>
          <p:cNvPr id="3" name="Picture 2" descr="Screen Shot 2016-12-06 at 04.51.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644" y="903816"/>
            <a:ext cx="5397418" cy="303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2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 </a:t>
            </a:r>
            <a:r>
              <a:rPr lang="en-US" dirty="0" err="1" smtClean="0"/>
              <a:t>programme</a:t>
            </a:r>
            <a:r>
              <a:rPr lang="en-US" dirty="0" smtClean="0"/>
              <a:t> timetable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www.gbif.org</a:t>
            </a:r>
            <a:r>
              <a:rPr lang="en-US" dirty="0"/>
              <a:t>/newsroom/news/idb-2015</a:t>
            </a:r>
          </a:p>
        </p:txBody>
      </p:sp>
      <p:pic>
        <p:nvPicPr>
          <p:cNvPr id="5" name="Shape 128" descr="http://www.gbif.org/sites/default/files/styles/funder_image/public/gbif_project/images/organizations/flag_yellow_high.jpg?itok=lKBXJPZ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929" y="6396981"/>
            <a:ext cx="550200" cy="37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986" y="296334"/>
            <a:ext cx="996008" cy="46566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project call periods</a:t>
            </a:r>
          </a:p>
          <a:p>
            <a:endParaRPr lang="en-US" dirty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First Africa call (Sep 2015-June 2016)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Parallel calls in Caribbean and Pacific (under way)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Second Africa call (February 2017)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485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 grant types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www.gbif.org</a:t>
            </a:r>
            <a:r>
              <a:rPr lang="en-US" dirty="0"/>
              <a:t>/newsroom/news/idb-2015</a:t>
            </a:r>
          </a:p>
        </p:txBody>
      </p:sp>
      <p:pic>
        <p:nvPicPr>
          <p:cNvPr id="5" name="Shape 128" descr="http://www.gbif.org/sites/default/files/styles/funder_image/public/gbif_project/images/organizations/flag_yellow_high.jpg?itok=lKBXJPZ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929" y="6396981"/>
            <a:ext cx="550200" cy="37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986" y="296334"/>
            <a:ext cx="996008" cy="46566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09689"/>
            <a:ext cx="8229600" cy="1135616"/>
          </a:xfrm>
        </p:spPr>
        <p:txBody>
          <a:bodyPr/>
          <a:lstStyle/>
          <a:p>
            <a:r>
              <a:rPr lang="en-US" dirty="0" smtClean="0"/>
              <a:t>Three types of project supported by </a:t>
            </a:r>
            <a:r>
              <a:rPr lang="en-US" dirty="0" err="1" smtClean="0"/>
              <a:t>programme</a:t>
            </a:r>
            <a:endParaRPr lang="en-US" dirty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</p:txBody>
      </p:sp>
      <p:pic>
        <p:nvPicPr>
          <p:cNvPr id="3" name="Picture 2" descr="Screen Shot 2016-12-06 at 05.20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47" y="2062332"/>
            <a:ext cx="4282232" cy="23450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6651" y="4642654"/>
            <a:ext cx="820156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Small data mobilization projects (single institutions)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National grants (establish/strengthen national biodiversity information facilities)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Regional consortia (three or more ACP countries), collaborations to increase biodiversity data mobilization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1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 </a:t>
            </a:r>
            <a:r>
              <a:rPr lang="en-US" dirty="0" err="1" smtClean="0"/>
              <a:t>africa</a:t>
            </a:r>
            <a:r>
              <a:rPr lang="en-US" dirty="0" smtClean="0"/>
              <a:t> phase 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www.gbif.org</a:t>
            </a:r>
            <a:r>
              <a:rPr lang="en-US" dirty="0"/>
              <a:t>/newsroom/news/idb-2015</a:t>
            </a:r>
          </a:p>
        </p:txBody>
      </p:sp>
      <p:pic>
        <p:nvPicPr>
          <p:cNvPr id="5" name="Shape 128" descr="http://www.gbif.org/sites/default/files/styles/funder_image/public/gbif_project/images/organizations/flag_yellow_high.jpg?itok=lKBXJPZ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929" y="6396981"/>
            <a:ext cx="550200" cy="37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I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986" y="296334"/>
            <a:ext cx="996008" cy="4656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1325" y="4457343"/>
            <a:ext cx="83501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Great response!</a:t>
            </a:r>
          </a:p>
          <a:p>
            <a:endParaRPr lang="en-US" dirty="0"/>
          </a:p>
          <a:p>
            <a:r>
              <a:rPr lang="en-US" dirty="0" smtClean="0"/>
              <a:t>143 concept notes submitted from 34 African countries</a:t>
            </a:r>
          </a:p>
          <a:p>
            <a:endParaRPr lang="en-US" dirty="0"/>
          </a:p>
          <a:p>
            <a:r>
              <a:rPr lang="en-US" dirty="0" smtClean="0"/>
              <a:t>Tough 2-stage selection procedure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4" name="Content Placeholder 13" descr="Screen Shot 2016-12-06 at 05.15.59.pn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>
          <a:xfrm>
            <a:off x="1348968" y="1068552"/>
            <a:ext cx="5838771" cy="3417213"/>
          </a:xfrm>
        </p:spPr>
      </p:pic>
    </p:spTree>
    <p:extLst>
      <p:ext uri="{BB962C8B-B14F-4D97-AF65-F5344CB8AC3E}">
        <p14:creationId xmlns:p14="http://schemas.microsoft.com/office/powerpoint/2010/main" val="424786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 </a:t>
            </a:r>
            <a:r>
              <a:rPr lang="en-US" dirty="0" err="1" smtClean="0"/>
              <a:t>africa</a:t>
            </a:r>
            <a:r>
              <a:rPr lang="en-US" dirty="0" smtClean="0"/>
              <a:t> phase 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www.gbif.org</a:t>
            </a:r>
            <a:r>
              <a:rPr lang="en-US" dirty="0" smtClean="0"/>
              <a:t>/bid</a:t>
            </a:r>
            <a:endParaRPr lang="en-US" dirty="0"/>
          </a:p>
        </p:txBody>
      </p:sp>
      <p:pic>
        <p:nvPicPr>
          <p:cNvPr id="5" name="Shape 128" descr="http://www.gbif.org/sites/default/files/styles/funder_image/public/gbif_project/images/organizations/flag_yellow_high.jpg?itok=lKBXJPZ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929" y="6396981"/>
            <a:ext cx="550200" cy="37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986" y="296334"/>
            <a:ext cx="996008" cy="465666"/>
          </a:xfrm>
          <a:prstGeom prst="rect">
            <a:avLst/>
          </a:prstGeom>
        </p:spPr>
      </p:pic>
      <p:pic>
        <p:nvPicPr>
          <p:cNvPr id="9" name="Content Placeholder 6" descr="Screen Shot 2016-12-06 at 05.13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" r="60"/>
          <a:stretch>
            <a:fillRect/>
          </a:stretch>
        </p:blipFill>
        <p:spPr>
          <a:xfrm>
            <a:off x="1177426" y="1201609"/>
            <a:ext cx="6271595" cy="3670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1178" y="5120279"/>
            <a:ext cx="7014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23 projects covering 20 sub-Saharan African countries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10 small grants, 10 national projects, three regional consortia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Total grant value €972k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183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42" y="248881"/>
            <a:ext cx="8229600" cy="793915"/>
          </a:xfrm>
        </p:spPr>
        <p:txBody>
          <a:bodyPr>
            <a:normAutofit/>
          </a:bodyPr>
          <a:lstStyle/>
          <a:p>
            <a:r>
              <a:rPr lang="en-US" dirty="0" smtClean="0"/>
              <a:t>Bid </a:t>
            </a:r>
            <a:r>
              <a:rPr lang="en-US" dirty="0" err="1" smtClean="0"/>
              <a:t>africa</a:t>
            </a:r>
            <a:r>
              <a:rPr lang="en-US" dirty="0" smtClean="0"/>
              <a:t> phase 1: National projects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www.gbif.org</a:t>
            </a:r>
            <a:r>
              <a:rPr lang="en-US" dirty="0" smtClean="0"/>
              <a:t>/bid</a:t>
            </a:r>
            <a:endParaRPr lang="en-US" dirty="0"/>
          </a:p>
        </p:txBody>
      </p:sp>
      <p:pic>
        <p:nvPicPr>
          <p:cNvPr id="5" name="Shape 128" descr="http://www.gbif.org/sites/default/files/styles/funder_image/public/gbif_project/images/organizations/flag_yellow_high.jpg?itok=lKBXJPZ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929" y="6396981"/>
            <a:ext cx="550200" cy="37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27" y="296334"/>
            <a:ext cx="996008" cy="465666"/>
          </a:xfrm>
          <a:prstGeom prst="rect">
            <a:avLst/>
          </a:prstGeom>
        </p:spPr>
      </p:pic>
      <p:pic>
        <p:nvPicPr>
          <p:cNvPr id="7" name="Picture 6" descr="Screen Shot 2016-12-06 at 05.33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2" y="762000"/>
            <a:ext cx="6012678" cy="1214192"/>
          </a:xfrm>
          <a:prstGeom prst="rect">
            <a:avLst/>
          </a:prstGeom>
        </p:spPr>
      </p:pic>
      <p:pic>
        <p:nvPicPr>
          <p:cNvPr id="8" name="Picture 7" descr="Screen Shot 2016-12-06 at 05.34.0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67" y="1841092"/>
            <a:ext cx="5484875" cy="1113134"/>
          </a:xfrm>
          <a:prstGeom prst="rect">
            <a:avLst/>
          </a:prstGeom>
        </p:spPr>
      </p:pic>
      <p:pic>
        <p:nvPicPr>
          <p:cNvPr id="11" name="Picture 10" descr="Screen Shot 2016-12-06 at 05.34.1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7" y="2954226"/>
            <a:ext cx="5483962" cy="1139767"/>
          </a:xfrm>
          <a:prstGeom prst="rect">
            <a:avLst/>
          </a:prstGeom>
        </p:spPr>
      </p:pic>
      <p:pic>
        <p:nvPicPr>
          <p:cNvPr id="12" name="Picture 11" descr="Screen Shot 2016-12-06 at 05.34.3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18" y="3850813"/>
            <a:ext cx="5580024" cy="1041605"/>
          </a:xfrm>
          <a:prstGeom prst="rect">
            <a:avLst/>
          </a:prstGeom>
        </p:spPr>
      </p:pic>
      <p:pic>
        <p:nvPicPr>
          <p:cNvPr id="13" name="Picture 12" descr="Screen Shot 2016-12-06 at 05.34.5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50" y="4892418"/>
            <a:ext cx="5341535" cy="129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4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42" y="248881"/>
            <a:ext cx="8229600" cy="793915"/>
          </a:xfrm>
        </p:spPr>
        <p:txBody>
          <a:bodyPr>
            <a:normAutofit/>
          </a:bodyPr>
          <a:lstStyle/>
          <a:p>
            <a:r>
              <a:rPr lang="en-US" dirty="0" smtClean="0"/>
              <a:t>Bid </a:t>
            </a:r>
            <a:r>
              <a:rPr lang="en-US" dirty="0" err="1" smtClean="0"/>
              <a:t>africa</a:t>
            </a:r>
            <a:r>
              <a:rPr lang="en-US" dirty="0" smtClean="0"/>
              <a:t> phase 1: National projects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www.gbif.org</a:t>
            </a:r>
            <a:r>
              <a:rPr lang="en-US" dirty="0" smtClean="0"/>
              <a:t>/bid</a:t>
            </a:r>
            <a:endParaRPr lang="en-US" dirty="0"/>
          </a:p>
        </p:txBody>
      </p:sp>
      <p:pic>
        <p:nvPicPr>
          <p:cNvPr id="5" name="Shape 128" descr="http://www.gbif.org/sites/default/files/styles/funder_image/public/gbif_project/images/organizations/flag_yellow_high.jpg?itok=lKBXJPZ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929" y="6396981"/>
            <a:ext cx="550200" cy="37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27" y="296334"/>
            <a:ext cx="996008" cy="465666"/>
          </a:xfrm>
          <a:prstGeom prst="rect">
            <a:avLst/>
          </a:prstGeom>
        </p:spPr>
      </p:pic>
      <p:pic>
        <p:nvPicPr>
          <p:cNvPr id="3" name="Picture 2" descr="Screen Shot 2016-12-06 at 05.35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2" y="1042796"/>
            <a:ext cx="5688399" cy="1342312"/>
          </a:xfrm>
          <a:prstGeom prst="rect">
            <a:avLst/>
          </a:prstGeom>
        </p:spPr>
      </p:pic>
      <p:pic>
        <p:nvPicPr>
          <p:cNvPr id="9" name="Picture 8" descr="Screen Shot 2016-12-06 at 05.35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274" y="1961347"/>
            <a:ext cx="5814462" cy="1178346"/>
          </a:xfrm>
          <a:prstGeom prst="rect">
            <a:avLst/>
          </a:prstGeom>
        </p:spPr>
      </p:pic>
      <p:pic>
        <p:nvPicPr>
          <p:cNvPr id="10" name="Picture 9" descr="Screen Shot 2016-12-06 at 05.35.4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2" y="3139693"/>
            <a:ext cx="6404516" cy="1348319"/>
          </a:xfrm>
          <a:prstGeom prst="rect">
            <a:avLst/>
          </a:prstGeom>
        </p:spPr>
      </p:pic>
      <p:pic>
        <p:nvPicPr>
          <p:cNvPr id="14" name="Picture 13" descr="Screen Shot 2016-12-06 at 05.35.5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183" y="3906649"/>
            <a:ext cx="5721329" cy="1287065"/>
          </a:xfrm>
          <a:prstGeom prst="rect">
            <a:avLst/>
          </a:prstGeom>
        </p:spPr>
      </p:pic>
      <p:pic>
        <p:nvPicPr>
          <p:cNvPr id="15" name="Picture 14" descr="Screen Shot 2016-12-06 at 05.36.4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2" y="4990150"/>
            <a:ext cx="5512745" cy="13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7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BIF-PPT_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GBIF-PPT_2015.potx</Template>
  <TotalTime>9795</TotalTime>
  <Words>521</Words>
  <Application>Microsoft Macintosh PowerPoint</Application>
  <PresentationFormat>On-screen Show (4:3)</PresentationFormat>
  <Paragraphs>76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GBIF-PPT_2015</vt:lpstr>
      <vt:lpstr>The Biodiversity Information for Development (BID) programme</vt:lpstr>
      <vt:lpstr>What is the bid programme?</vt:lpstr>
      <vt:lpstr>‘africa rising’ conference</vt:lpstr>
      <vt:lpstr>Bid programme timetable</vt:lpstr>
      <vt:lpstr>Bid grant types</vt:lpstr>
      <vt:lpstr>Bid africa phase 1</vt:lpstr>
      <vt:lpstr>Bid africa phase 1</vt:lpstr>
      <vt:lpstr>Bid africa phase 1: National projects</vt:lpstr>
      <vt:lpstr>Bid africa phase 1: National projects</vt:lpstr>
      <vt:lpstr>Bid africa phase 1: regional projects</vt:lpstr>
      <vt:lpstr>Building a community of practice</vt:lpstr>
      <vt:lpstr>Data already flowing!</vt:lpstr>
      <vt:lpstr>Data already flowing!</vt:lpstr>
      <vt:lpstr>Expanding the network</vt:lpstr>
      <vt:lpstr>Next steps</vt:lpstr>
      <vt:lpstr>Thank you!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Tim Hirsch</cp:lastModifiedBy>
  <cp:revision>124</cp:revision>
  <dcterms:created xsi:type="dcterms:W3CDTF">2013-11-11T19:58:28Z</dcterms:created>
  <dcterms:modified xsi:type="dcterms:W3CDTF">2016-12-06T11:41:42Z</dcterms:modified>
  <cp:category/>
</cp:coreProperties>
</file>