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682" r:id="rId3"/>
    <p:sldMasterId id="2147483693" r:id="rId4"/>
    <p:sldMasterId id="2147483662" r:id="rId5"/>
    <p:sldMasterId id="2147483670" r:id="rId6"/>
  </p:sldMasterIdLst>
  <p:notesMasterIdLst>
    <p:notesMasterId r:id="rId33"/>
  </p:notesMasterIdLst>
  <p:sldIdLst>
    <p:sldId id="256" r:id="rId7"/>
    <p:sldId id="289" r:id="rId8"/>
    <p:sldId id="291" r:id="rId9"/>
    <p:sldId id="294" r:id="rId10"/>
    <p:sldId id="293" r:id="rId11"/>
    <p:sldId id="295" r:id="rId12"/>
    <p:sldId id="265" r:id="rId13"/>
    <p:sldId id="300" r:id="rId14"/>
    <p:sldId id="266" r:id="rId15"/>
    <p:sldId id="296" r:id="rId16"/>
    <p:sldId id="279" r:id="rId17"/>
    <p:sldId id="297" r:id="rId18"/>
    <p:sldId id="298" r:id="rId19"/>
    <p:sldId id="299" r:id="rId20"/>
    <p:sldId id="268" r:id="rId21"/>
    <p:sldId id="274" r:id="rId22"/>
    <p:sldId id="277" r:id="rId23"/>
    <p:sldId id="301" r:id="rId24"/>
    <p:sldId id="302" r:id="rId25"/>
    <p:sldId id="303" r:id="rId26"/>
    <p:sldId id="283" r:id="rId27"/>
    <p:sldId id="282" r:id="rId28"/>
    <p:sldId id="284" r:id="rId29"/>
    <p:sldId id="285" r:id="rId30"/>
    <p:sldId id="286" r:id="rId31"/>
    <p:sldId id="288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8133" autoAdjust="0"/>
  </p:normalViewPr>
  <p:slideViewPr>
    <p:cSldViewPr>
      <p:cViewPr varScale="1">
        <p:scale>
          <a:sx n="85" d="100"/>
          <a:sy n="85" d="100"/>
        </p:scale>
        <p:origin x="1192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33527-7A76-4290-AA3C-E0D411C7E50A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8A0D4-3234-40DD-9EC3-5269C4866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2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7.png"/><Relationship Id="rId21" Type="http://schemas.microsoft.com/office/2007/relationships/hdphoto" Target="../media/hdphoto8.wdp"/><Relationship Id="rId7" Type="http://schemas.openxmlformats.org/officeDocument/2006/relationships/image" Target="../media/image10.png"/><Relationship Id="rId12" Type="http://schemas.microsoft.com/office/2007/relationships/hdphoto" Target="../media/hdphoto6.wdp"/><Relationship Id="rId17" Type="http://schemas.openxmlformats.org/officeDocument/2006/relationships/image" Target="../media/image18.png"/><Relationship Id="rId2" Type="http://schemas.openxmlformats.org/officeDocument/2006/relationships/image" Target="../media/image6.png"/><Relationship Id="rId16" Type="http://schemas.openxmlformats.org/officeDocument/2006/relationships/image" Target="../media/image17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microsoft.com/office/2007/relationships/hdphoto" Target="../media/hdphoto4.wdp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19" Type="http://schemas.microsoft.com/office/2007/relationships/hdphoto" Target="../media/hdphoto7.wdp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11336" y="1219200"/>
            <a:ext cx="8229600" cy="22098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Title of the class</a:t>
            </a:r>
          </a:p>
        </p:txBody>
      </p:sp>
      <p:sp>
        <p:nvSpPr>
          <p:cNvPr id="19" name="Rounded Rectangle 18"/>
          <p:cNvSpPr/>
          <p:nvPr userDrawn="1"/>
        </p:nvSpPr>
        <p:spPr>
          <a:xfrm>
            <a:off x="2057400" y="3810000"/>
            <a:ext cx="4762500" cy="76200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2278234" y="3886200"/>
            <a:ext cx="4274965" cy="609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237299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191000" y="1676400"/>
            <a:ext cx="0" cy="350520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https://developers.google.com/youtube/images/YouTube-icon-full_color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48" y="2070849"/>
            <a:ext cx="2966427" cy="2582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724400" y="2209800"/>
            <a:ext cx="3886200" cy="2362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Point #1</a:t>
            </a:r>
          </a:p>
          <a:p>
            <a:pPr lvl="0"/>
            <a:r>
              <a:rPr lang="en-US" dirty="0"/>
              <a:t>Point #2</a:t>
            </a:r>
          </a:p>
          <a:p>
            <a:pPr lvl="0"/>
            <a:r>
              <a:rPr lang="en-US" dirty="0"/>
              <a:t>Point #3</a:t>
            </a:r>
          </a:p>
        </p:txBody>
      </p:sp>
    </p:spTree>
    <p:extLst>
      <p:ext uri="{BB962C8B-B14F-4D97-AF65-F5344CB8AC3E}">
        <p14:creationId xmlns:p14="http://schemas.microsoft.com/office/powerpoint/2010/main" val="58422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61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447800"/>
            <a:ext cx="7241274" cy="6869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Question the slide will address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1219200" y="2438400"/>
            <a:ext cx="6858000" cy="1371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Summary of the answer</a:t>
            </a:r>
          </a:p>
        </p:txBody>
      </p:sp>
    </p:spTree>
    <p:extLst>
      <p:ext uri="{BB962C8B-B14F-4D97-AF65-F5344CB8AC3E}">
        <p14:creationId xmlns:p14="http://schemas.microsoft.com/office/powerpoint/2010/main" val="324340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02777" y="410099"/>
            <a:ext cx="162602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chemeClr val="bg1">
                    <a:lumMod val="50000"/>
                  </a:schemeClr>
                </a:solidFill>
                <a:latin typeface="Andy" panose="03080602030302030203" pitchFamily="66" charset="0"/>
              </a:rPr>
              <a:t>“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696200" y="2838877"/>
            <a:ext cx="169791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chemeClr val="bg1">
                    <a:lumMod val="50000"/>
                  </a:schemeClr>
                </a:solidFill>
                <a:latin typeface="Andy" panose="03080602030302030203" pitchFamily="66" charset="0"/>
              </a:rPr>
              <a:t>”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508743" y="4879966"/>
            <a:ext cx="4721337" cy="59531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buClr>
                <a:schemeClr val="accent6"/>
              </a:buClr>
              <a:buFont typeface="Tahoma" pitchFamily="34" charset="0"/>
              <a:buChar char="—"/>
              <a:defRPr sz="2400" baseline="0">
                <a:solidFill>
                  <a:srgbClr val="FFC000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Who Said It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1600200" y="1143000"/>
            <a:ext cx="5943600" cy="289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Relevant quote here</a:t>
            </a:r>
          </a:p>
        </p:txBody>
      </p:sp>
    </p:spTree>
    <p:extLst>
      <p:ext uri="{BB962C8B-B14F-4D97-AF65-F5344CB8AC3E}">
        <p14:creationId xmlns:p14="http://schemas.microsoft.com/office/powerpoint/2010/main" val="32686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 userDrawn="1"/>
        </p:nvSpPr>
        <p:spPr>
          <a:xfrm>
            <a:off x="1143000" y="1676400"/>
            <a:ext cx="6934200" cy="3733800"/>
          </a:xfrm>
          <a:prstGeom prst="wedgeRectCallout">
            <a:avLst>
              <a:gd name="adj1" fmla="val -7362"/>
              <a:gd name="adj2" fmla="val -77075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1447800" y="1905000"/>
            <a:ext cx="6324600" cy="32004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Callout message</a:t>
            </a:r>
          </a:p>
        </p:txBody>
      </p:sp>
    </p:spTree>
    <p:extLst>
      <p:ext uri="{BB962C8B-B14F-4D97-AF65-F5344CB8AC3E}">
        <p14:creationId xmlns:p14="http://schemas.microsoft.com/office/powerpoint/2010/main" val="112066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057400"/>
            <a:ext cx="9144000" cy="1828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anchor="ctr"/>
          <a:lstStyle>
            <a:lvl1pPr>
              <a:defRPr sz="480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That’s all folks!</a:t>
            </a:r>
          </a:p>
        </p:txBody>
      </p:sp>
      <p:pic>
        <p:nvPicPr>
          <p:cNvPr id="1027" name="Picture 3" descr="E:\About Me\Bio\Pics\dino-trans.png"/>
          <p:cNvPicPr>
            <a:picLocks noChangeAspect="1" noChangeArrowheads="1"/>
          </p:cNvPicPr>
          <p:nvPr userDrawn="1"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308764"/>
            <a:ext cx="2133600" cy="193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26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8313" y="1414129"/>
            <a:ext cx="6484087" cy="2987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0" kern="1200" cap="none" spc="0" baseline="0" dirty="0">
                <a:ln>
                  <a:noFill/>
                </a:ln>
                <a:solidFill>
                  <a:srgbClr val="FFFFCC"/>
                </a:solidFill>
                <a:effectLst/>
                <a:latin typeface="Arial Black" panose="020B0A04020102020204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Relevant quote here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02777" y="410099"/>
            <a:ext cx="162602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chemeClr val="bg1">
                    <a:lumMod val="50000"/>
                  </a:schemeClr>
                </a:solidFill>
                <a:latin typeface="Andy" panose="03080602030302030203" pitchFamily="66" charset="0"/>
              </a:rPr>
              <a:t>“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696200" y="2838877"/>
            <a:ext cx="169791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chemeClr val="bg1">
                    <a:lumMod val="50000"/>
                  </a:schemeClr>
                </a:solidFill>
                <a:latin typeface="Andy" panose="03080602030302030203" pitchFamily="66" charset="0"/>
              </a:rPr>
              <a:t>”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508743" y="4879966"/>
            <a:ext cx="4721337" cy="59531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buClr>
                <a:schemeClr val="accent6"/>
              </a:buClr>
              <a:buFont typeface="Tahoma" pitchFamily="34" charset="0"/>
              <a:buChar char="—"/>
              <a:defRPr sz="2400" baseline="0">
                <a:solidFill>
                  <a:srgbClr val="FFC000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Who Said It</a:t>
            </a:r>
          </a:p>
        </p:txBody>
      </p:sp>
    </p:spTree>
    <p:extLst>
      <p:ext uri="{BB962C8B-B14F-4D97-AF65-F5344CB8AC3E}">
        <p14:creationId xmlns:p14="http://schemas.microsoft.com/office/powerpoint/2010/main" val="23800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90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4" name="Content Placeholder 18"/>
          <p:cNvSpPr>
            <a:spLocks noGrp="1"/>
          </p:cNvSpPr>
          <p:nvPr>
            <p:ph sz="quarter" idx="11" hasCustomPrompt="1"/>
          </p:nvPr>
        </p:nvSpPr>
        <p:spPr>
          <a:xfrm>
            <a:off x="304800" y="1600200"/>
            <a:ext cx="8504435" cy="43434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 b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 point</a:t>
            </a:r>
          </a:p>
          <a:p>
            <a:pPr lvl="1"/>
            <a:r>
              <a:rPr lang="en-US" dirty="0"/>
              <a:t>2nd level bullet point</a:t>
            </a:r>
          </a:p>
        </p:txBody>
      </p:sp>
    </p:spTree>
    <p:extLst>
      <p:ext uri="{BB962C8B-B14F-4D97-AF65-F5344CB8AC3E}">
        <p14:creationId xmlns:p14="http://schemas.microsoft.com/office/powerpoint/2010/main" val="2172686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List Key Points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28600" y="2438400"/>
            <a:ext cx="2667000" cy="2209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124200" y="2432137"/>
            <a:ext cx="2895600" cy="2209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248400" y="2423786"/>
            <a:ext cx="2590800" cy="2209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467100" y="2690486"/>
            <a:ext cx="2209800" cy="1676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Takeaway #2</a:t>
            </a:r>
          </a:p>
          <a:p>
            <a:pPr lvl="1"/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705100"/>
            <a:ext cx="2209800" cy="1676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Takeaway #1</a:t>
            </a:r>
          </a:p>
          <a:p>
            <a:pPr lvl="1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438900" y="2690486"/>
            <a:ext cx="2209800" cy="1676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Takeaway #3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30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286000"/>
            <a:ext cx="9144000" cy="1828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Title of the Section</a:t>
            </a:r>
          </a:p>
        </p:txBody>
      </p:sp>
    </p:spTree>
    <p:extLst>
      <p:ext uri="{BB962C8B-B14F-4D97-AF65-F5344CB8AC3E}">
        <p14:creationId xmlns:p14="http://schemas.microsoft.com/office/powerpoint/2010/main" val="5085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286000"/>
            <a:ext cx="9144000" cy="1828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Title of the Section</a:t>
            </a:r>
          </a:p>
        </p:txBody>
      </p:sp>
    </p:spTree>
    <p:extLst>
      <p:ext uri="{BB962C8B-B14F-4D97-AF65-F5344CB8AC3E}">
        <p14:creationId xmlns:p14="http://schemas.microsoft.com/office/powerpoint/2010/main" val="335069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8313" y="1414129"/>
            <a:ext cx="6484087" cy="2987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0" kern="1200" cap="none" spc="0" baseline="0" dirty="0">
                <a:ln>
                  <a:noFill/>
                </a:ln>
                <a:solidFill>
                  <a:srgbClr val="FFFFCC"/>
                </a:solidFill>
                <a:effectLst/>
                <a:latin typeface="Arial Black" panose="020B0A04020102020204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Relevant quote here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02777" y="410099"/>
            <a:ext cx="162602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chemeClr val="bg1">
                    <a:lumMod val="50000"/>
                  </a:schemeClr>
                </a:solidFill>
                <a:latin typeface="Andy" panose="03080602030302030203" pitchFamily="66" charset="0"/>
              </a:rPr>
              <a:t>“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696200" y="2838877"/>
            <a:ext cx="169791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chemeClr val="bg1">
                    <a:lumMod val="50000"/>
                  </a:schemeClr>
                </a:solidFill>
                <a:latin typeface="Andy" panose="03080602030302030203" pitchFamily="66" charset="0"/>
              </a:rPr>
              <a:t>”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508743" y="4879966"/>
            <a:ext cx="4721337" cy="59531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buClr>
                <a:schemeClr val="accent6"/>
              </a:buClr>
              <a:buFont typeface="Tahoma" pitchFamily="34" charset="0"/>
              <a:buChar char="—"/>
              <a:defRPr sz="2400" baseline="0">
                <a:solidFill>
                  <a:srgbClr val="FFC000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Who Said It</a:t>
            </a:r>
          </a:p>
        </p:txBody>
      </p:sp>
    </p:spTree>
    <p:extLst>
      <p:ext uri="{BB962C8B-B14F-4D97-AF65-F5344CB8AC3E}">
        <p14:creationId xmlns:p14="http://schemas.microsoft.com/office/powerpoint/2010/main" val="417227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057400"/>
            <a:ext cx="9144000" cy="1828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anchor="ctr"/>
          <a:lstStyle>
            <a:lvl1pPr>
              <a:defRPr sz="480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That’s all folks!</a:t>
            </a:r>
          </a:p>
        </p:txBody>
      </p:sp>
      <p:pic>
        <p:nvPicPr>
          <p:cNvPr id="1027" name="Picture 3" descr="E:\About Me\Bio\Pics\dino-trans.png"/>
          <p:cNvPicPr>
            <a:picLocks noChangeAspect="1" noChangeArrowheads="1"/>
          </p:cNvPicPr>
          <p:nvPr userDrawn="1"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308764"/>
            <a:ext cx="2133600" cy="193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8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040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99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693580"/>
      </p:ext>
    </p:extLst>
  </p:cSld>
  <p:clrMapOvr>
    <a:masterClrMapping/>
  </p:clrMapOvr>
  <p:transition spd="slow">
    <p:push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22CA9-D855-4D5A-835D-A357B2A1ECD3}" type="datetimeFigureOut">
              <a:rPr lang="fr-FR"/>
              <a:pPr>
                <a:defRPr/>
              </a:pPr>
              <a:t>11/10/2016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3F99B-B733-4EB0-93A6-A440D7B9942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16532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200" y="1447800"/>
            <a:ext cx="8915400" cy="4572000"/>
          </a:xfrm>
          <a:prstGeom prst="rect">
            <a:avLst/>
          </a:prstGeom>
          <a:noFill/>
        </p:spPr>
        <p:txBody>
          <a:bodyPr/>
          <a:lstStyle>
            <a:lvl1pPr marL="342900" indent="-342900">
              <a:spcBef>
                <a:spcPts val="600"/>
              </a:spcBef>
              <a:buClr>
                <a:srgbClr val="26870F"/>
              </a:buClr>
              <a:buFont typeface="Webdings" pitchFamily="18" charset="2"/>
              <a:buChar char="4"/>
              <a:defRPr sz="2400" b="1" baseline="0">
                <a:solidFill>
                  <a:srgbClr val="26870F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>
              <a:buClr>
                <a:srgbClr val="26870F"/>
              </a:buClr>
              <a:buFont typeface="Wingdings" pitchFamily="2" charset="2"/>
              <a:buChar char="§"/>
              <a:defRPr sz="200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>
              <a:buClr>
                <a:srgbClr val="26870F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16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16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2955" y="609600"/>
            <a:ext cx="8839200" cy="533400"/>
          </a:xfrm>
          <a:prstGeom prst="rect">
            <a:avLst/>
          </a:prstGeom>
          <a:effectLst/>
          <a:scene3d>
            <a:camera prst="perspectiveFront"/>
            <a:lightRig rig="threePt" dir="t"/>
          </a:scene3d>
        </p:spPr>
        <p:txBody>
          <a:bodyPr/>
          <a:lstStyle>
            <a:lvl1pPr algn="r">
              <a:defRPr sz="2600" b="1">
                <a:solidFill>
                  <a:srgbClr val="26870F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slide title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6496440"/>
      </p:ext>
    </p:extLst>
  </p:cSld>
  <p:clrMapOvr>
    <a:masterClrMapping/>
  </p:clrMapOvr>
  <p:transition spd="slow">
    <p:push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63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Empty Contai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747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86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Snipp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34765" y="609600"/>
            <a:ext cx="8504435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Code goes here</a:t>
            </a:r>
          </a:p>
          <a:p>
            <a:pPr algn="l"/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600" b="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sz="1600" b="0" baseline="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Foo </a:t>
            </a:r>
          </a:p>
          <a:p>
            <a:pPr algn="l"/>
            <a:r>
              <a:rPr lang="en-US" sz="1600" b="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algn="l"/>
            <a:r>
              <a:rPr lang="en-US" sz="1600" b="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en-US" sz="1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334765" y="5550505"/>
            <a:ext cx="8504435" cy="3930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Listing #1</a:t>
            </a:r>
          </a:p>
        </p:txBody>
      </p:sp>
    </p:spTree>
    <p:extLst>
      <p:ext uri="{BB962C8B-B14F-4D97-AF65-F5344CB8AC3E}">
        <p14:creationId xmlns:p14="http://schemas.microsoft.com/office/powerpoint/2010/main" val="3209838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44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39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057400"/>
            <a:ext cx="9144000" cy="1828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anchor="ctr"/>
          <a:lstStyle>
            <a:lvl1pPr>
              <a:defRPr sz="480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That’s all folks!</a:t>
            </a:r>
          </a:p>
        </p:txBody>
      </p:sp>
      <p:pic>
        <p:nvPicPr>
          <p:cNvPr id="1027" name="Picture 3" descr="E:\About Me\Bio\Pics\dino-trans.png"/>
          <p:cNvPicPr>
            <a:picLocks noChangeAspect="1" noChangeArrowheads="1"/>
          </p:cNvPicPr>
          <p:nvPr userDrawn="1"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308764"/>
            <a:ext cx="2133600" cy="193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70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191000" y="1676400"/>
            <a:ext cx="0" cy="350520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https://developers.google.com/youtube/images/YouTube-icon-full_color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48" y="2070849"/>
            <a:ext cx="2966427" cy="2582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724400" y="2209800"/>
            <a:ext cx="3886200" cy="2362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Point #1</a:t>
            </a:r>
          </a:p>
          <a:p>
            <a:pPr lvl="0"/>
            <a:r>
              <a:rPr lang="en-US" dirty="0"/>
              <a:t>Point #2</a:t>
            </a:r>
          </a:p>
          <a:p>
            <a:pPr lvl="0"/>
            <a:r>
              <a:rPr lang="en-US" dirty="0"/>
              <a:t>Point #3</a:t>
            </a:r>
          </a:p>
        </p:txBody>
      </p:sp>
    </p:spTree>
    <p:extLst>
      <p:ext uri="{BB962C8B-B14F-4D97-AF65-F5344CB8AC3E}">
        <p14:creationId xmlns:p14="http://schemas.microsoft.com/office/powerpoint/2010/main" val="241055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smartbrandingco.com/PomPrintBlog/wp-content/uploads/2012/02/Nexus-one-ilnanny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2462317" cy="246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upload.wikimedia.org/wikipedia/commons/thumb/3/35/Gnome-fs-web.svg/300px-Gnome-fs-web.svg.png"/>
          <p:cNvPicPr>
            <a:picLocks noChangeAspect="1" noChangeArrowheads="1"/>
          </p:cNvPicPr>
          <p:nvPr userDrawn="1"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99" y="4343400"/>
            <a:ext cx="888890" cy="928048"/>
          </a:xfrm>
          <a:prstGeom prst="rect">
            <a:avLst/>
          </a:prstGeom>
          <a:noFill/>
        </p:spPr>
      </p:pic>
      <p:pic>
        <p:nvPicPr>
          <p:cNvPr id="5" name="Picture 6" descr="http://www.clipartlord.com/wp-content/uploads/2013/12/boxing-glove.png"/>
          <p:cNvPicPr>
            <a:picLocks noChangeAspect="1" noChangeArrowheads="1"/>
          </p:cNvPicPr>
          <p:nvPr userDrawn="1"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86283"/>
            <a:ext cx="799876" cy="79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clker.com/cliparts/9/2/d/0/1194983991962367982paint.svg.med.png"/>
          <p:cNvPicPr>
            <a:picLocks noChangeAspect="1" noChangeArrowheads="1"/>
          </p:cNvPicPr>
          <p:nvPr userDrawn="1"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19532"/>
            <a:ext cx="743289" cy="73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clker.com/cliparts/4/b/0/6/13665068501220194351free-google-glass-google_glass_construction-md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64" y="5254747"/>
            <a:ext cx="1119496" cy="111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clker.com/cliparts/z/5/y/L/z/2/flat-screen-tv-hi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65650"/>
            <a:ext cx="899106" cy="70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inoE\Pictures\Untitled2.png"/>
          <p:cNvPicPr>
            <a:picLocks noChangeAspect="1" noChangeArrowheads="1"/>
          </p:cNvPicPr>
          <p:nvPr userDrawn="1"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17" y="524086"/>
            <a:ext cx="1992575" cy="133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http://www.ozekiphone.com/attachments/706/asp_net_icon_transparent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568" y="2209800"/>
            <a:ext cx="1243724" cy="56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clker.com/cliparts/e/1/8/7/11949850681230545940cog_01.svg.med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707" y="3324174"/>
            <a:ext cx="1009034" cy="1019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tenable.com/nessus-15/img/mobile-devices.png"/>
          <p:cNvPicPr>
            <a:picLocks noChangeAspect="1" noChangeArrowheads="1"/>
          </p:cNvPicPr>
          <p:nvPr userDrawn="1"/>
        </p:nvPicPr>
        <p:blipFill>
          <a:blip r:embed="rId1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2560092" cy="19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inoE\Pictures\smartphone-3-icon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13" y="2381535"/>
            <a:ext cx="1356829" cy="135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inoE\Pictures\tablet_icon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742" y="2493618"/>
            <a:ext cx="946150" cy="87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DinoE\Pictures\twitter-icon.png"/>
          <p:cNvPicPr>
            <a:picLocks noChangeAspect="1" noChangeArrowheads="1"/>
          </p:cNvPicPr>
          <p:nvPr userDrawn="1"/>
        </p:nvPicPr>
        <p:blipFill>
          <a:blip r:embed="rId1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353" y="5438257"/>
            <a:ext cx="716159" cy="58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DinoE\Pictures\droid.png"/>
          <p:cNvPicPr>
            <a:picLocks noChangeAspect="1" noChangeArrowheads="1"/>
          </p:cNvPicPr>
          <p:nvPr userDrawn="1"/>
        </p:nvPicPr>
        <p:blipFill>
          <a:blip r:embed="rId18">
            <a:grayscl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379" y="4540372"/>
            <a:ext cx="1619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DinoE\Pictures\man.png"/>
          <p:cNvPicPr>
            <a:picLocks noChangeAspect="1" noChangeArrowheads="1"/>
          </p:cNvPicPr>
          <p:nvPr userDrawn="1"/>
        </p:nvPicPr>
        <p:blipFill>
          <a:blip r:embed="rId20">
            <a:grayscl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430" y="3252589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8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000" y="457200"/>
            <a:ext cx="8677400" cy="76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4" name="Content Placeholder 18"/>
          <p:cNvSpPr>
            <a:spLocks noGrp="1"/>
          </p:cNvSpPr>
          <p:nvPr>
            <p:ph sz="quarter" idx="11" hasCustomPrompt="1"/>
          </p:nvPr>
        </p:nvSpPr>
        <p:spPr>
          <a:xfrm>
            <a:off x="304800" y="1600200"/>
            <a:ext cx="8504435" cy="43434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 b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 point</a:t>
            </a:r>
          </a:p>
          <a:p>
            <a:pPr lvl="1"/>
            <a:r>
              <a:rPr lang="en-US" dirty="0"/>
              <a:t>2nd level bullet point</a:t>
            </a:r>
          </a:p>
        </p:txBody>
      </p:sp>
    </p:spTree>
    <p:extLst>
      <p:ext uri="{BB962C8B-B14F-4D97-AF65-F5344CB8AC3E}">
        <p14:creationId xmlns:p14="http://schemas.microsoft.com/office/powerpoint/2010/main" val="141147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286000"/>
            <a:ext cx="9144000" cy="1828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Title of the Section</a:t>
            </a:r>
          </a:p>
        </p:txBody>
      </p:sp>
    </p:spTree>
    <p:extLst>
      <p:ext uri="{BB962C8B-B14F-4D97-AF65-F5344CB8AC3E}">
        <p14:creationId xmlns:p14="http://schemas.microsoft.com/office/powerpoint/2010/main" val="99650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11336" y="1219200"/>
            <a:ext cx="8229600" cy="22098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Title of the module</a:t>
            </a:r>
          </a:p>
        </p:txBody>
      </p:sp>
      <p:sp>
        <p:nvSpPr>
          <p:cNvPr id="19" name="Rounded Rectangle 18"/>
          <p:cNvSpPr/>
          <p:nvPr userDrawn="1"/>
        </p:nvSpPr>
        <p:spPr>
          <a:xfrm>
            <a:off x="2057400" y="3810000"/>
            <a:ext cx="4762500" cy="76200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2278234" y="3886200"/>
            <a:ext cx="4274965" cy="609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154681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microsoft.com/office/2007/relationships/hdphoto" Target="../media/hdphoto1.wdp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237216"/>
            <a:ext cx="9144000" cy="6207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56307" y="6400800"/>
            <a:ext cx="3186626" cy="407096"/>
            <a:chOff x="621645" y="65504"/>
            <a:chExt cx="5252465" cy="598963"/>
          </a:xfrm>
        </p:grpSpPr>
        <p:pic>
          <p:nvPicPr>
            <p:cNvPr id="12" name="Picture 7" descr="http://www.google.it/url?sa=i&amp;source=images&amp;cd=&amp;docid=ROOMdfBei_KyOM&amp;tbnid=glwcI1QRB1nMNM&amp;ved=0CAUQjBw&amp;url=http%3A%2F%2Fwww.vectorsland.com%2Fimgd%2Fl62697-new-twitter-logo-49466.png&amp;ei=X0fFU5fAHoaCzAO1oIGIDw&amp;psig=AFQjCNEgMnmgzizeLysGpnL1wFojg4FZ7w&amp;ust=1405524191574295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45" y="65504"/>
              <a:ext cx="598963" cy="598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080623" y="65504"/>
              <a:ext cx="4793487" cy="5434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@despos | facebook.com/</a:t>
              </a:r>
              <a:r>
                <a:rPr lang="en-US" b="1" dirty="0">
                  <a:solidFill>
                    <a:schemeClr val="bg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naa4e</a:t>
              </a:r>
              <a:endParaRPr lang="en-US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</p:grpSp>
      <p:pic>
        <p:nvPicPr>
          <p:cNvPr id="14" name="Picture 13" descr="C:\Users\DinoE\Pictures\QuickPics\mvp.png"/>
          <p:cNvPicPr>
            <a:picLocks noChangeAspect="1" noChangeArrowheads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340897"/>
            <a:ext cx="1108881" cy="44868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://www.adamcogan.com/wp-content/uploads/2012/10/asp-insiders-logo.png"/>
          <p:cNvPicPr>
            <a:picLocks noChangeAspect="1" noChangeArrowheads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6265064"/>
            <a:ext cx="1366010" cy="55186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85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9" r:id="rId3"/>
    <p:sldLayoutId id="2147483679" r:id="rId4"/>
    <p:sldLayoutId id="2147483699" r:id="rId5"/>
    <p:sldLayoutId id="2147483680" r:id="rId6"/>
    <p:sldLayoutId id="2147483712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0"/>
            <a:ext cx="4495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Architecting</a:t>
            </a:r>
            <a:r>
              <a:rPr lang="en-US" sz="14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.NET Solutions for the Enterprise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35" y="0"/>
            <a:ext cx="4495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NAA4E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237216"/>
            <a:ext cx="9144000" cy="6207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56307" y="6400800"/>
            <a:ext cx="4036218" cy="407096"/>
            <a:chOff x="621645" y="65504"/>
            <a:chExt cx="6652835" cy="598963"/>
          </a:xfrm>
        </p:grpSpPr>
        <p:pic>
          <p:nvPicPr>
            <p:cNvPr id="12" name="Picture 7" descr="http://www.google.it/url?sa=i&amp;source=images&amp;cd=&amp;docid=ROOMdfBei_KyOM&amp;tbnid=glwcI1QRB1nMNM&amp;ved=0CAUQjBw&amp;url=http%3A%2F%2Fwww.vectorsland.com%2Fimgd%2Fl62697-new-twitter-logo-49466.png&amp;ei=X0fFU5fAHoaCzAO1oIGIDw&amp;psig=AFQjCNEgMnmgzizeLysGpnL1wFojg4FZ7w&amp;ust=1405524191574295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45" y="65504"/>
              <a:ext cx="598963" cy="598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080623" y="65504"/>
              <a:ext cx="6193857" cy="5434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@despos | software2cents.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wordpress.com</a:t>
              </a:r>
            </a:p>
          </p:txBody>
        </p:sp>
      </p:grpSp>
      <p:pic>
        <p:nvPicPr>
          <p:cNvPr id="14" name="Picture 13" descr="C:\Users\DinoE\Pictures\QuickPics\mvp.png"/>
          <p:cNvPicPr>
            <a:picLocks noChangeAspect="1" noChangeArrowheads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340897"/>
            <a:ext cx="1108881" cy="44868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://www.adamcogan.com/wp-content/uploads/2012/10/asp-insiders-logo.png"/>
          <p:cNvPicPr>
            <a:picLocks noChangeAspect="1" noChangeArrowheads="1"/>
          </p:cNvPicPr>
          <p:nvPr/>
        </p:nvPicPr>
        <p:blipFill>
          <a:blip r:embed="rId1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6265064"/>
            <a:ext cx="1366010" cy="55186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28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7" r:id="rId2"/>
    <p:sldLayoutId id="2147483703" r:id="rId3"/>
    <p:sldLayoutId id="2147483700" r:id="rId4"/>
    <p:sldLayoutId id="2147483705" r:id="rId5"/>
    <p:sldLayoutId id="2147483706" r:id="rId6"/>
    <p:sldLayoutId id="2147483704" r:id="rId7"/>
    <p:sldLayoutId id="2147483701" r:id="rId8"/>
    <p:sldLayoutId id="2147483710" r:id="rId9"/>
    <p:sldLayoutId id="2147483714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237216"/>
            <a:ext cx="9144000" cy="6207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6307" y="6400800"/>
            <a:ext cx="4036218" cy="407096"/>
            <a:chOff x="621645" y="65504"/>
            <a:chExt cx="6652835" cy="598963"/>
          </a:xfrm>
        </p:grpSpPr>
        <p:pic>
          <p:nvPicPr>
            <p:cNvPr id="5" name="Picture 4" descr="http://www.google.it/url?sa=i&amp;source=images&amp;cd=&amp;docid=ROOMdfBei_KyOM&amp;tbnid=glwcI1QRB1nMNM&amp;ved=0CAUQjBw&amp;url=http%3A%2F%2Fwww.vectorsland.com%2Fimgd%2Fl62697-new-twitter-logo-49466.png&amp;ei=X0fFU5fAHoaCzAO1oIGIDw&amp;psig=AFQjCNEgMnmgzizeLysGpnL1wFojg4FZ7w&amp;ust=1405524191574295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45" y="65504"/>
              <a:ext cx="598963" cy="598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080623" y="65504"/>
              <a:ext cx="6193857" cy="5434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@despos | software2cents.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wordpress.com</a:t>
              </a:r>
            </a:p>
          </p:txBody>
        </p:sp>
      </p:grpSp>
      <p:pic>
        <p:nvPicPr>
          <p:cNvPr id="7" name="Picture 13" descr="C:\Users\DinoE\Pictures\QuickPics\mvp.png"/>
          <p:cNvPicPr>
            <a:picLocks noChangeAspect="1" noChangeArrowheads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340897"/>
            <a:ext cx="1108881" cy="44868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www.adamcogan.com/wp-content/uploads/2012/10/asp-insiders-logo.png"/>
          <p:cNvPicPr>
            <a:picLocks noChangeAspect="1" noChangeArrowheads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6265064"/>
            <a:ext cx="1366010" cy="55186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799" y="0"/>
            <a:ext cx="449580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Architecting</a:t>
            </a:r>
            <a:r>
              <a:rPr lang="en-US" sz="14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.NET Solutions for the Enterprise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335" y="0"/>
            <a:ext cx="35510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NAA4E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307777"/>
            <a:ext cx="9144000" cy="10638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Placeholder 14"/>
          <p:cNvSpPr>
            <a:spLocks noGrp="1"/>
          </p:cNvSpPr>
          <p:nvPr>
            <p:ph type="title"/>
          </p:nvPr>
        </p:nvSpPr>
        <p:spPr>
          <a:xfrm>
            <a:off x="238000" y="457200"/>
            <a:ext cx="8677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of the slide</a:t>
            </a: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>
          <a:xfrm>
            <a:off x="8707645" y="5954"/>
            <a:ext cx="436355" cy="3018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3B6896-5B7A-492B-A05F-BA5E337248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19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707" r:id="rId3"/>
    <p:sldLayoutId id="2147483709" r:id="rId4"/>
    <p:sldLayoutId id="2147483713" r:id="rId5"/>
    <p:sldLayoutId id="2147483718" r:id="rId6"/>
    <p:sldLayoutId id="2147483719" r:id="rId7"/>
    <p:sldLayoutId id="2147483723" r:id="rId8"/>
    <p:sldLayoutId id="2147483724" r:id="rId9"/>
    <p:sldLayoutId id="2147483728" r:id="rId10"/>
    <p:sldLayoutId id="214748372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effectLst/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799" y="0"/>
            <a:ext cx="449580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Architecting Applications for the</a:t>
            </a:r>
            <a:r>
              <a:rPr lang="en-US" sz="1400" baseline="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Enterprise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35" y="0"/>
            <a:ext cx="35510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NAA4E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707645" y="5954"/>
            <a:ext cx="436355" cy="3018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3B6896-5B7A-492B-A05F-BA5E337248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237216"/>
            <a:ext cx="9144000" cy="6207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56307" y="6400800"/>
            <a:ext cx="4036218" cy="407096"/>
            <a:chOff x="621645" y="65504"/>
            <a:chExt cx="6652835" cy="598963"/>
          </a:xfrm>
        </p:grpSpPr>
        <p:pic>
          <p:nvPicPr>
            <p:cNvPr id="13" name="Picture 12" descr="http://www.google.it/url?sa=i&amp;source=images&amp;cd=&amp;docid=ROOMdfBei_KyOM&amp;tbnid=glwcI1QRB1nMNM&amp;ved=0CAUQjBw&amp;url=http%3A%2F%2Fwww.vectorsland.com%2Fimgd%2Fl62697-new-twitter-logo-49466.png&amp;ei=X0fFU5fAHoaCzAO1oIGIDw&amp;psig=AFQjCNEgMnmgzizeLysGpnL1wFojg4FZ7w&amp;ust=1405524191574295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45" y="65504"/>
              <a:ext cx="598963" cy="598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080623" y="65504"/>
              <a:ext cx="6193857" cy="5434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@despos | software2cents.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wordpress.com</a:t>
              </a:r>
            </a:p>
          </p:txBody>
        </p:sp>
      </p:grpSp>
      <p:pic>
        <p:nvPicPr>
          <p:cNvPr id="15" name="Picture 13" descr="C:\Users\DinoE\Pictures\QuickPics\mvp.png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340897"/>
            <a:ext cx="1108881" cy="44868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http://www.adamcogan.com/wp-content/uploads/2012/10/asp-insiders-logo.png"/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6265064"/>
            <a:ext cx="1366010" cy="55186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1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33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63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Migrating to ASP.NET Core</a:t>
            </a:r>
            <a:br>
              <a:rPr lang="en-US" sz="4000" dirty="0"/>
            </a:b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Challenges &amp; Opportunities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Dino Esposito</a:t>
            </a:r>
          </a:p>
        </p:txBody>
      </p:sp>
    </p:spTree>
    <p:extLst>
      <p:ext uri="{BB962C8B-B14F-4D97-AF65-F5344CB8AC3E}">
        <p14:creationId xmlns:p14="http://schemas.microsoft.com/office/powerpoint/2010/main" val="38585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they took SYSTEM.WEB apart …</a:t>
            </a:r>
          </a:p>
        </p:txBody>
      </p:sp>
    </p:spTree>
    <p:extLst>
      <p:ext uri="{BB962C8B-B14F-4D97-AF65-F5344CB8AC3E}">
        <p14:creationId xmlns:p14="http://schemas.microsoft.com/office/powerpoint/2010/main" val="276872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From EMPTY to FUNCTIONAL in Visual Studio 2015</a:t>
            </a:r>
          </a:p>
        </p:txBody>
      </p:sp>
    </p:spTree>
    <p:extLst>
      <p:ext uri="{BB962C8B-B14F-4D97-AF65-F5344CB8AC3E}">
        <p14:creationId xmlns:p14="http://schemas.microsoft.com/office/powerpoint/2010/main" val="412015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438400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has a nice programming interface and an interesting set of new  programming features.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95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" y="2776423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be the perfect vN+1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40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700" y="2828835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 complete change of platform and to some extent also tools and habits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1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Migration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3200" dirty="0"/>
              <a:t>Find out who moved the cheese</a:t>
            </a:r>
          </a:p>
          <a:p>
            <a:pPr lvl="1"/>
            <a:r>
              <a:rPr lang="en-US" sz="2800" dirty="0"/>
              <a:t>ASP.NET CORE has a high cost of setup</a:t>
            </a:r>
          </a:p>
          <a:p>
            <a:pPr lvl="1"/>
            <a:r>
              <a:rPr lang="en-US" sz="2800" dirty="0"/>
              <a:t>Costs tend to zero over time</a:t>
            </a:r>
          </a:p>
          <a:p>
            <a:pPr lvl="1"/>
            <a:endParaRPr lang="en-US" sz="2800" dirty="0"/>
          </a:p>
          <a:p>
            <a:r>
              <a:rPr lang="en-US" sz="3200" dirty="0"/>
              <a:t>Find out why they moved the cheese</a:t>
            </a:r>
          </a:p>
          <a:p>
            <a:pPr lvl="1"/>
            <a:r>
              <a:rPr lang="en-US" sz="2800" dirty="0"/>
              <a:t>Some good reasons</a:t>
            </a:r>
          </a:p>
          <a:p>
            <a:pPr lvl="1"/>
            <a:r>
              <a:rPr lang="en-US" sz="2800" dirty="0"/>
              <a:t>Some "other" reasons</a:t>
            </a:r>
          </a:p>
        </p:txBody>
      </p:sp>
    </p:spTree>
    <p:extLst>
      <p:ext uri="{BB962C8B-B14F-4D97-AF65-F5344CB8AC3E}">
        <p14:creationId xmlns:p14="http://schemas.microsoft.com/office/powerpoint/2010/main" val="382159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Reasons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New runtime environment</a:t>
            </a:r>
          </a:p>
          <a:p>
            <a:pPr lvl="1"/>
            <a:r>
              <a:rPr lang="en-US" dirty="0"/>
              <a:t>Unification of ASP.NET and </a:t>
            </a:r>
            <a:r>
              <a:rPr lang="en-US" dirty="0" err="1"/>
              <a:t>WebAPI</a:t>
            </a:r>
            <a:r>
              <a:rPr lang="en-US" dirty="0"/>
              <a:t> pipelines</a:t>
            </a:r>
          </a:p>
          <a:p>
            <a:pPr lvl="1"/>
            <a:r>
              <a:rPr lang="en-US" dirty="0"/>
              <a:t>Old system.web dropped</a:t>
            </a:r>
          </a:p>
          <a:p>
            <a:pPr lvl="1"/>
            <a:r>
              <a:rPr lang="en-US" dirty="0"/>
              <a:t>Memory footprint</a:t>
            </a:r>
          </a:p>
          <a:p>
            <a:pPr lvl="1"/>
            <a:endParaRPr lang="en-US" dirty="0"/>
          </a:p>
          <a:p>
            <a:r>
              <a:rPr lang="en-US" dirty="0"/>
              <a:t>All web app services decoupled to interfaces</a:t>
            </a:r>
          </a:p>
          <a:p>
            <a:pPr lvl="1"/>
            <a:r>
              <a:rPr lang="en-US" dirty="0"/>
              <a:t>Authentication </a:t>
            </a:r>
          </a:p>
          <a:p>
            <a:pPr lvl="1"/>
            <a:r>
              <a:rPr lang="en-US" dirty="0"/>
              <a:t>Static files management </a:t>
            </a:r>
          </a:p>
          <a:p>
            <a:pPr lvl="1"/>
            <a:r>
              <a:rPr lang="en-US" dirty="0"/>
              <a:t>Exception handling and logging</a:t>
            </a:r>
          </a:p>
        </p:txBody>
      </p:sp>
    </p:spTree>
    <p:extLst>
      <p:ext uri="{BB962C8B-B14F-4D97-AF65-F5344CB8AC3E}">
        <p14:creationId xmlns:p14="http://schemas.microsoft.com/office/powerpoint/2010/main" val="770288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Microsoft’s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Taking more people to the cloud</a:t>
            </a:r>
          </a:p>
          <a:p>
            <a:endParaRPr lang="en-US" dirty="0"/>
          </a:p>
          <a:p>
            <a:r>
              <a:rPr lang="en-US" dirty="0"/>
              <a:t>Loyal customers moved already to Azure or are likely to do it </a:t>
            </a:r>
          </a:p>
          <a:p>
            <a:endParaRPr lang="en-US" dirty="0"/>
          </a:p>
          <a:p>
            <a:r>
              <a:rPr lang="en-US" dirty="0"/>
              <a:t>What about other perspective customers?</a:t>
            </a:r>
          </a:p>
          <a:p>
            <a:pPr lvl="1"/>
            <a:r>
              <a:rPr lang="en-US" dirty="0"/>
              <a:t>Oh yes, they’re using Mac computers and Linux …</a:t>
            </a:r>
          </a:p>
        </p:txBody>
      </p:sp>
    </p:spTree>
    <p:extLst>
      <p:ext uri="{BB962C8B-B14F-4D97-AF65-F5344CB8AC3E}">
        <p14:creationId xmlns:p14="http://schemas.microsoft.com/office/powerpoint/2010/main" val="3249975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C000"/>
                </a:solidFill>
                <a:latin typeface="Arial Black" panose="020B0A04020102020204" pitchFamily="34" charset="0"/>
              </a:rPr>
              <a:t>  DECISION POINT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and IIS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00069" y="2133600"/>
            <a:ext cx="8504435" cy="3657600"/>
          </a:xfrm>
        </p:spPr>
        <p:txBody>
          <a:bodyPr/>
          <a:lstStyle/>
          <a:p>
            <a:r>
              <a:rPr lang="en-US" dirty="0"/>
              <a:t>Having problems with IIS?</a:t>
            </a:r>
          </a:p>
          <a:p>
            <a:pPr lvl="1"/>
            <a:r>
              <a:rPr lang="en-US" dirty="0"/>
              <a:t>Looking for Apache Server?</a:t>
            </a:r>
          </a:p>
          <a:p>
            <a:r>
              <a:rPr lang="en-US" dirty="0"/>
              <a:t>Some node.js nostalgia?</a:t>
            </a:r>
          </a:p>
          <a:p>
            <a:pPr lvl="1"/>
            <a:r>
              <a:rPr lang="en-US" dirty="0"/>
              <a:t>Wishing to call yourself a "geek" again?</a:t>
            </a:r>
          </a:p>
        </p:txBody>
      </p:sp>
      <p:sp>
        <p:nvSpPr>
          <p:cNvPr id="4" name="Diamond 3"/>
          <p:cNvSpPr/>
          <p:nvPr/>
        </p:nvSpPr>
        <p:spPr>
          <a:xfrm>
            <a:off x="1524000" y="457200"/>
            <a:ext cx="1066800" cy="1066800"/>
          </a:xfrm>
          <a:prstGeom prst="diamo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6200" y="4343400"/>
            <a:ext cx="8966632" cy="1828800"/>
            <a:chOff x="5710003" y="2133600"/>
            <a:chExt cx="3099232" cy="1981200"/>
          </a:xfrm>
        </p:grpSpPr>
        <p:sp>
          <p:nvSpPr>
            <p:cNvPr id="5" name="Rectangle 4"/>
            <p:cNvSpPr/>
            <p:nvPr/>
          </p:nvSpPr>
          <p:spPr>
            <a:xfrm>
              <a:off x="5715000" y="2667000"/>
              <a:ext cx="3094235" cy="1447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latin typeface="Consolas" panose="020B0609020204030204" pitchFamily="49" charset="0"/>
                </a:rPr>
                <a:t>C:\&gt; _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710003" y="2133600"/>
              <a:ext cx="3094235" cy="533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Consolas" panose="020B0609020204030204" pitchFamily="49" charset="0"/>
                </a:rPr>
                <a:t>cmd.exe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257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04800" y="2133600"/>
            <a:ext cx="8504435" cy="3810000"/>
          </a:xfrm>
        </p:spPr>
        <p:txBody>
          <a:bodyPr/>
          <a:lstStyle/>
          <a:p>
            <a:r>
              <a:rPr lang="en-US" dirty="0"/>
              <a:t>Having problems with Web Forms?</a:t>
            </a:r>
          </a:p>
          <a:p>
            <a:pPr lvl="1"/>
            <a:r>
              <a:rPr lang="en-US" dirty="0"/>
              <a:t>Looked into ASP.NET MVC and/or plain SPAs?</a:t>
            </a:r>
          </a:p>
          <a:p>
            <a:endParaRPr lang="en-US" sz="2000" dirty="0"/>
          </a:p>
          <a:p>
            <a:r>
              <a:rPr lang="en-US" dirty="0"/>
              <a:t>Having problems with ASP.NET MVC?</a:t>
            </a:r>
          </a:p>
          <a:p>
            <a:pPr lvl="1"/>
            <a:r>
              <a:rPr lang="en-US" dirty="0"/>
              <a:t>Looked into Web Forms and/or plain SPAs?</a:t>
            </a:r>
          </a:p>
          <a:p>
            <a:pPr lvl="1"/>
            <a:endParaRPr lang="en-US" sz="1800" dirty="0"/>
          </a:p>
          <a:p>
            <a:r>
              <a:rPr lang="en-US" dirty="0"/>
              <a:t>Sure it’s not your code that sucks?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000" y="457200"/>
            <a:ext cx="8677400" cy="762000"/>
          </a:xfrm>
        </p:spPr>
        <p:txBody>
          <a:bodyPr/>
          <a:lstStyle/>
          <a:p>
            <a:r>
              <a:rPr lang="en-US" sz="3200" dirty="0">
                <a:solidFill>
                  <a:srgbClr val="FFC000"/>
                </a:solidFill>
                <a:latin typeface="Arial Black" panose="020B0A04020102020204" pitchFamily="34" charset="0"/>
              </a:rPr>
              <a:t>  DECISION POINT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and ASP.NET</a:t>
            </a:r>
          </a:p>
        </p:txBody>
      </p:sp>
      <p:sp>
        <p:nvSpPr>
          <p:cNvPr id="6" name="Diamond 5"/>
          <p:cNvSpPr/>
          <p:nvPr/>
        </p:nvSpPr>
        <p:spPr>
          <a:xfrm>
            <a:off x="1524000" y="457200"/>
            <a:ext cx="1066800" cy="1066800"/>
          </a:xfrm>
          <a:prstGeom prst="diamo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6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457200"/>
            <a:ext cx="30652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C000"/>
                </a:solidFill>
                <a:latin typeface="Arial Narrow" panose="020B0606020202030204" pitchFamily="34" charset="0"/>
              </a:rPr>
              <a:t>#NoEstimates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124200" cy="6305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1313181"/>
            <a:ext cx="48176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C000"/>
                </a:solidFill>
                <a:latin typeface="Arial Narrow" panose="020B0606020202030204" pitchFamily="34" charset="0"/>
              </a:rPr>
              <a:t>#</a:t>
            </a:r>
            <a:r>
              <a:rPr lang="en-US" sz="4400" dirty="0" err="1">
                <a:solidFill>
                  <a:srgbClr val="FFC000"/>
                </a:solidFill>
                <a:latin typeface="Arial Narrow" panose="020B0606020202030204" pitchFamily="34" charset="0"/>
              </a:rPr>
              <a:t>LongWayToTipperary</a:t>
            </a:r>
            <a:endParaRPr lang="en-US" sz="4400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2286000"/>
            <a:ext cx="37529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C000"/>
                </a:solidFill>
                <a:latin typeface="Arial Narrow" panose="020B0606020202030204" pitchFamily="34" charset="0"/>
              </a:rPr>
              <a:t>#</a:t>
            </a:r>
            <a:r>
              <a:rPr lang="en-US" sz="4400" dirty="0" err="1">
                <a:solidFill>
                  <a:srgbClr val="FFC000"/>
                </a:solidFill>
                <a:latin typeface="Arial Narrow" panose="020B0606020202030204" pitchFamily="34" charset="0"/>
              </a:rPr>
              <a:t>WorkInProgress</a:t>
            </a:r>
            <a:endParaRPr lang="en-US" sz="4400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3256215"/>
            <a:ext cx="52598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C000"/>
                </a:solidFill>
                <a:latin typeface="Arial Narrow" panose="020B0606020202030204" pitchFamily="34" charset="0"/>
              </a:rPr>
              <a:t>#</a:t>
            </a:r>
            <a:r>
              <a:rPr lang="en-US" sz="4400" dirty="0" err="1">
                <a:solidFill>
                  <a:srgbClr val="FFC000"/>
                </a:solidFill>
                <a:latin typeface="Arial Narrow" panose="020B0606020202030204" pitchFamily="34" charset="0"/>
              </a:rPr>
              <a:t>PlansSubjectToChange</a:t>
            </a:r>
            <a:endParaRPr lang="en-US" sz="4400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4658540"/>
            <a:ext cx="398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</a:rPr>
              <a:t>See You in H2 2017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6860" y="5188006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(and that will be at most v2.0)</a:t>
            </a:r>
          </a:p>
        </p:txBody>
      </p:sp>
    </p:spTree>
    <p:extLst>
      <p:ext uri="{BB962C8B-B14F-4D97-AF65-F5344CB8AC3E}">
        <p14:creationId xmlns:p14="http://schemas.microsoft.com/office/powerpoint/2010/main" val="88939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6617" y="304800"/>
            <a:ext cx="64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There’s not much left that can be added to ASP.NET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2286000"/>
            <a:ext cx="8504435" cy="3657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Battle-tested, well-known and stable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Room for small improvements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Razor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Azure integration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customization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5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if you’re planning a complete rewrite?</a:t>
            </a:r>
          </a:p>
        </p:txBody>
      </p:sp>
    </p:spTree>
    <p:extLst>
      <p:ext uri="{BB962C8B-B14F-4D97-AF65-F5344CB8AC3E}">
        <p14:creationId xmlns:p14="http://schemas.microsoft.com/office/powerpoint/2010/main" val="282820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different?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Configuration, startup, pipeline</a:t>
            </a:r>
          </a:p>
          <a:p>
            <a:pPr lvl="1"/>
            <a:r>
              <a:rPr lang="en-US" dirty="0"/>
              <a:t>Free IoC though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Full rewrite of HTTP modules (including tools)</a:t>
            </a:r>
          </a:p>
          <a:p>
            <a:r>
              <a:rPr lang="en-US" dirty="0">
                <a:sym typeface="Wingdings" panose="05000000000000000000" pitchFamily="2" charset="2"/>
              </a:rPr>
              <a:t>New ways of doing old things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Core authentication (except Identity)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Embedded resources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Project management</a:t>
            </a:r>
          </a:p>
          <a:p>
            <a:r>
              <a:rPr lang="en-US" dirty="0">
                <a:sym typeface="Wingdings" panose="05000000000000000000" pitchFamily="2" charset="2"/>
              </a:rPr>
              <a:t>Development experience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Test, build, deploy, manage dependencies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2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MVC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No support for Web Forms </a:t>
            </a:r>
          </a:p>
          <a:p>
            <a:pPr lvl="1"/>
            <a:endParaRPr lang="en-US" dirty="0"/>
          </a:p>
          <a:p>
            <a:r>
              <a:rPr lang="en-US" dirty="0"/>
              <a:t>Migrating code is overall doable</a:t>
            </a:r>
          </a:p>
          <a:p>
            <a:endParaRPr lang="en-US" dirty="0"/>
          </a:p>
          <a:p>
            <a:r>
              <a:rPr lang="en-US" dirty="0"/>
              <a:t>Switching to ASP.NET Core mindset is easy</a:t>
            </a:r>
          </a:p>
          <a:p>
            <a:pPr lvl="1"/>
            <a:r>
              <a:rPr lang="en-US" dirty="0"/>
              <a:t>Aside a few new APIs to learn, it’s all the same</a:t>
            </a:r>
          </a:p>
          <a:p>
            <a:pPr lvl="1"/>
            <a:r>
              <a:rPr lang="en-US" dirty="0"/>
              <a:t>Plus minor features in Razor</a:t>
            </a:r>
          </a:p>
        </p:txBody>
      </p:sp>
    </p:spTree>
    <p:extLst>
      <p:ext uri="{BB962C8B-B14F-4D97-AF65-F5344CB8AC3E}">
        <p14:creationId xmlns:p14="http://schemas.microsoft.com/office/powerpoint/2010/main" val="290490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underlying .NET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.NET Framework</a:t>
            </a:r>
          </a:p>
          <a:p>
            <a:pPr lvl="1"/>
            <a:r>
              <a:rPr lang="en-US" dirty="0"/>
              <a:t>As above</a:t>
            </a:r>
          </a:p>
          <a:p>
            <a:endParaRPr lang="en-US" dirty="0"/>
          </a:p>
          <a:p>
            <a:r>
              <a:rPr lang="en-US" dirty="0"/>
              <a:t>.NET Core (x-platform)</a:t>
            </a:r>
          </a:p>
          <a:p>
            <a:pPr lvl="1"/>
            <a:r>
              <a:rPr lang="en-US" dirty="0"/>
              <a:t>EF Core</a:t>
            </a:r>
          </a:p>
          <a:p>
            <a:pPr lvl="1"/>
            <a:r>
              <a:rPr lang="en-US" dirty="0"/>
              <a:t>No SignalR</a:t>
            </a:r>
          </a:p>
          <a:p>
            <a:pPr lvl="1"/>
            <a:r>
              <a:rPr lang="en-US" dirty="0"/>
              <a:t>No 3</a:t>
            </a:r>
            <a:r>
              <a:rPr lang="en-US" baseline="30000" dirty="0"/>
              <a:t>rd</a:t>
            </a:r>
            <a:r>
              <a:rPr lang="en-US" dirty="0"/>
              <a:t> party frameworks (if not ported)</a:t>
            </a:r>
          </a:p>
          <a:p>
            <a:pPr lvl="1"/>
            <a:r>
              <a:rPr lang="en-US" dirty="0"/>
              <a:t>Subset of the .NET Framework (and no VB)</a:t>
            </a:r>
          </a:p>
        </p:txBody>
      </p:sp>
    </p:spTree>
    <p:extLst>
      <p:ext uri="{BB962C8B-B14F-4D97-AF65-F5344CB8AC3E}">
        <p14:creationId xmlns:p14="http://schemas.microsoft.com/office/powerpoint/2010/main" val="3858649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04800" y="457200"/>
            <a:ext cx="8504435" cy="54864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Plan moving to ASP.NET Core </a:t>
            </a:r>
            <a:r>
              <a:rPr lang="en-US" sz="3200" dirty="0">
                <a:solidFill>
                  <a:schemeClr val="accent6"/>
                </a:solidFill>
              </a:rPr>
              <a:t>especially</a:t>
            </a:r>
            <a:r>
              <a:rPr lang="en-US" sz="3200" dirty="0"/>
              <a:t> if you’re experiencing any of the following: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800" dirty="0"/>
              <a:t>Issues with IIS and system.web</a:t>
            </a:r>
          </a:p>
          <a:p>
            <a:pPr lvl="1"/>
            <a:r>
              <a:rPr lang="en-US" sz="2800" dirty="0"/>
              <a:t>Issues with the app on the cloud</a:t>
            </a:r>
          </a:p>
          <a:p>
            <a:pPr lvl="1"/>
            <a:r>
              <a:rPr lang="en-US" sz="2800" dirty="0"/>
              <a:t>Performance issues in the core runtime</a:t>
            </a:r>
          </a:p>
          <a:p>
            <a:pPr lvl="1"/>
            <a:r>
              <a:rPr lang="en-US" sz="2800" dirty="0"/>
              <a:t>… or see a business opportunity in x-plat hosting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51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905" y="3429000"/>
            <a:ext cx="2055475" cy="20554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90600" y="838200"/>
            <a:ext cx="73260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Inevitably the future. </a:t>
            </a: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But nobody knows when the future will be.</a:t>
            </a:r>
            <a:endParaRPr lang="en-US" sz="48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1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6300" y="1613118"/>
            <a:ext cx="7391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  <a:latin typeface="Arial Black" panose="020B0A04020102020204" pitchFamily="34" charset="0"/>
              </a:rPr>
              <a:t>.NET Core and friends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is more crucial for Microsoft than the rest of 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38100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(but it’s still a relevant update)</a:t>
            </a:r>
          </a:p>
        </p:txBody>
      </p:sp>
    </p:spTree>
    <p:extLst>
      <p:ext uri="{BB962C8B-B14F-4D97-AF65-F5344CB8AC3E}">
        <p14:creationId xmlns:p14="http://schemas.microsoft.com/office/powerpoint/2010/main" val="328189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362200"/>
            <a:ext cx="7391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FOR </a:t>
            </a:r>
            <a:r>
              <a:rPr lang="en-US" sz="6600" dirty="0">
                <a:solidFill>
                  <a:schemeClr val="bg1"/>
                </a:solidFill>
                <a:latin typeface="Arial Black" panose="020B0A04020102020204" pitchFamily="34" charset="0"/>
              </a:rPr>
              <a:t>EVERYBODY</a:t>
            </a:r>
            <a:r>
              <a:rPr lang="en-US" sz="8800" dirty="0">
                <a:solidFill>
                  <a:schemeClr val="bg1"/>
                </a:solidFill>
                <a:latin typeface="Arial Black" panose="020B0A04020102020204" pitchFamily="34" charset="0"/>
              </a:rPr>
              <a:t>?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2954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 relevant update …</a:t>
            </a:r>
          </a:p>
        </p:txBody>
      </p:sp>
    </p:spTree>
    <p:extLst>
      <p:ext uri="{BB962C8B-B14F-4D97-AF65-F5344CB8AC3E}">
        <p14:creationId xmlns:p14="http://schemas.microsoft.com/office/powerpoint/2010/main" val="307877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238000" y="457200"/>
            <a:ext cx="86774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Migration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800600" y="1905000"/>
            <a:ext cx="4114800" cy="380500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X-platform</a:t>
            </a:r>
          </a:p>
          <a:p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API</a:t>
            </a:r>
          </a:p>
          <a:p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MVC paradigm </a:t>
            </a:r>
          </a:p>
          <a:p>
            <a:endParaRPr lang="en-US" sz="28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3447" y="1909997"/>
            <a:ext cx="4114800" cy="380500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b="1" kern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MVC only</a:t>
            </a:r>
          </a:p>
          <a:p>
            <a:r>
              <a:rPr lang="en-US" dirty="0"/>
              <a:t>C# only</a:t>
            </a:r>
          </a:p>
          <a:p>
            <a:r>
              <a:rPr lang="en-US" dirty="0"/>
              <a:t>New API </a:t>
            </a:r>
          </a:p>
          <a:p>
            <a:r>
              <a:rPr lang="en-US" dirty="0"/>
              <a:t>New hosting model</a:t>
            </a:r>
          </a:p>
          <a:p>
            <a:r>
              <a:rPr lang="en-US" dirty="0"/>
              <a:t>No IIS-centrism</a:t>
            </a:r>
          </a:p>
          <a:p>
            <a:r>
              <a:rPr lang="en-US" dirty="0"/>
              <a:t>New .NET FX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524001"/>
            <a:ext cx="172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34212" y="1524001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247" y="5562600"/>
            <a:ext cx="9144000" cy="1295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YOU DECIDE.</a:t>
            </a:r>
          </a:p>
        </p:txBody>
      </p:sp>
    </p:spTree>
    <p:extLst>
      <p:ext uri="{BB962C8B-B14F-4D97-AF65-F5344CB8AC3E}">
        <p14:creationId xmlns:p14="http://schemas.microsoft.com/office/powerpoint/2010/main" val="128204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Now…</a:t>
            </a:r>
          </a:p>
        </p:txBody>
      </p:sp>
    </p:spTree>
    <p:extLst>
      <p:ext uri="{BB962C8B-B14F-4D97-AF65-F5344CB8AC3E}">
        <p14:creationId xmlns:p14="http://schemas.microsoft.com/office/powerpoint/2010/main" val="292229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3017" y="1447800"/>
            <a:ext cx="8386183" cy="4648200"/>
            <a:chOff x="453017" y="1447800"/>
            <a:chExt cx="8386183" cy="4648200"/>
          </a:xfrm>
        </p:grpSpPr>
        <p:sp>
          <p:nvSpPr>
            <p:cNvPr id="5" name="Rectangle 4"/>
            <p:cNvSpPr/>
            <p:nvPr/>
          </p:nvSpPr>
          <p:spPr>
            <a:xfrm>
              <a:off x="838200" y="1447800"/>
              <a:ext cx="8001000" cy="4648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-921462" y="3469169"/>
              <a:ext cx="3118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INTEGRATED PIPELINE</a:t>
              </a:r>
            </a:p>
          </p:txBody>
        </p:sp>
      </p:grpSp>
      <p:sp>
        <p:nvSpPr>
          <p:cNvPr id="43" name="Rectangle 42"/>
          <p:cNvSpPr/>
          <p:nvPr/>
        </p:nvSpPr>
        <p:spPr>
          <a:xfrm>
            <a:off x="7022328" y="3998332"/>
            <a:ext cx="1524000" cy="9343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 HOC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24882" y="3978461"/>
            <a:ext cx="3964243" cy="123668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 Black" panose="020B0A04020102020204" pitchFamily="34" charset="0"/>
            </a:endParaRPr>
          </a:p>
          <a:p>
            <a:pPr algn="ctr"/>
            <a:r>
              <a:rPr lang="en-US" sz="2800" dirty="0">
                <a:latin typeface="Arial Black" panose="020B0A04020102020204" pitchFamily="34" charset="0"/>
              </a:rPr>
              <a:t>system.web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24882" y="1678496"/>
            <a:ext cx="7315200" cy="685800"/>
          </a:xfrm>
          <a:prstGeom prst="rect">
            <a:avLst/>
          </a:prstGeom>
          <a:solidFill>
            <a:schemeClr val="accent6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ASP.NET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092282" y="3210418"/>
            <a:ext cx="1371601" cy="10690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Web API</a:t>
            </a:r>
          </a:p>
        </p:txBody>
      </p:sp>
      <p:cxnSp>
        <p:nvCxnSpPr>
          <p:cNvPr id="25" name="Straight Connector 24"/>
          <p:cNvCxnSpPr>
            <a:stCxn id="21" idx="2"/>
            <a:endCxn id="50" idx="0"/>
          </p:cNvCxnSpPr>
          <p:nvPr/>
        </p:nvCxnSpPr>
        <p:spPr>
          <a:xfrm flipH="1">
            <a:off x="2443325" y="2364296"/>
            <a:ext cx="2439157" cy="94606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1" idx="2"/>
            <a:endCxn id="51" idx="0"/>
          </p:cNvCxnSpPr>
          <p:nvPr/>
        </p:nvCxnSpPr>
        <p:spPr>
          <a:xfrm flipH="1">
            <a:off x="4100792" y="2364296"/>
            <a:ext cx="781690" cy="92074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1" idx="2"/>
            <a:endCxn id="24" idx="1"/>
          </p:cNvCxnSpPr>
          <p:nvPr/>
        </p:nvCxnSpPr>
        <p:spPr>
          <a:xfrm>
            <a:off x="4882482" y="2364296"/>
            <a:ext cx="2410666" cy="100268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2971800" y="231658"/>
            <a:ext cx="4155459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.NET Framework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24882" y="5212981"/>
            <a:ext cx="7315200" cy="58742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IIS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016082" y="5033569"/>
            <a:ext cx="1524000" cy="3588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OWIN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501482" y="942537"/>
            <a:ext cx="0" cy="85184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796882" y="942537"/>
            <a:ext cx="0" cy="85184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1757524" y="3310362"/>
            <a:ext cx="1371601" cy="10690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Web Forms</a:t>
            </a:r>
          </a:p>
        </p:txBody>
      </p:sp>
      <p:sp>
        <p:nvSpPr>
          <p:cNvPr id="51" name="Oval 50"/>
          <p:cNvSpPr/>
          <p:nvPr/>
        </p:nvSpPr>
        <p:spPr>
          <a:xfrm>
            <a:off x="3414991" y="3285043"/>
            <a:ext cx="1371601" cy="10690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MVC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54358" y="-5416"/>
            <a:ext cx="1806958" cy="1377015"/>
            <a:chOff x="-54358" y="-5416"/>
            <a:chExt cx="1806958" cy="1377015"/>
          </a:xfrm>
        </p:grpSpPr>
        <p:sp>
          <p:nvSpPr>
            <p:cNvPr id="2" name="Right Triangle 1"/>
            <p:cNvSpPr/>
            <p:nvPr/>
          </p:nvSpPr>
          <p:spPr>
            <a:xfrm flipV="1">
              <a:off x="0" y="-5416"/>
              <a:ext cx="1752600" cy="1377015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 rot="19264444">
              <a:off x="-54358" y="389892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CURRENT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688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048000" y="152400"/>
            <a:ext cx="4724400" cy="579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352800" y="1839864"/>
            <a:ext cx="4155459" cy="685800"/>
          </a:xfrm>
          <a:prstGeom prst="rect">
            <a:avLst/>
          </a:prstGeom>
          <a:solidFill>
            <a:schemeClr val="accent6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ASP.NET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6" name="Straight Connector 25"/>
          <p:cNvCxnSpPr>
            <a:endCxn id="51" idx="0"/>
          </p:cNvCxnSpPr>
          <p:nvPr/>
        </p:nvCxnSpPr>
        <p:spPr>
          <a:xfrm>
            <a:off x="6248400" y="2502153"/>
            <a:ext cx="595295" cy="98866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3352800" y="393026"/>
            <a:ext cx="4155459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.NET Framework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202999" y="5203777"/>
            <a:ext cx="4343400" cy="58742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WEB SERVER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200401" y="4298552"/>
            <a:ext cx="4343399" cy="3588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OWIN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882482" y="1103905"/>
            <a:ext cx="0" cy="85184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177882" y="1103905"/>
            <a:ext cx="0" cy="85184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6157894" y="3490814"/>
            <a:ext cx="1371601" cy="10690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MVC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-5416"/>
            <a:ext cx="1752600" cy="1377015"/>
            <a:chOff x="0" y="-5416"/>
            <a:chExt cx="1752600" cy="1377015"/>
          </a:xfrm>
        </p:grpSpPr>
        <p:sp>
          <p:nvSpPr>
            <p:cNvPr id="2" name="Right Triangle 1"/>
            <p:cNvSpPr/>
            <p:nvPr/>
          </p:nvSpPr>
          <p:spPr>
            <a:xfrm flipV="1">
              <a:off x="0" y="-5416"/>
              <a:ext cx="1752600" cy="1377015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 rot="19264444">
              <a:off x="48235" y="389892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FUTURE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3200400" y="4657375"/>
            <a:ext cx="4343400" cy="58742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INTEGRATION</a:t>
            </a:r>
          </a:p>
        </p:txBody>
      </p:sp>
    </p:spTree>
    <p:extLst>
      <p:ext uri="{BB962C8B-B14F-4D97-AF65-F5344CB8AC3E}">
        <p14:creationId xmlns:p14="http://schemas.microsoft.com/office/powerpoint/2010/main" val="316586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Tight coupling between ASP.NET and IIS</a:t>
            </a:r>
          </a:p>
          <a:p>
            <a:pPr lvl="1"/>
            <a:r>
              <a:rPr lang="en-US" dirty="0"/>
              <a:t>Presented as a big win only a few years ago</a:t>
            </a:r>
          </a:p>
          <a:p>
            <a:pPr lvl="1"/>
            <a:endParaRPr lang="en-US" dirty="0"/>
          </a:p>
          <a:p>
            <a:r>
              <a:rPr lang="en-US" dirty="0"/>
              <a:t>Platform dependence</a:t>
            </a:r>
          </a:p>
          <a:p>
            <a:pPr lvl="1"/>
            <a:r>
              <a:rPr lang="en-US" dirty="0"/>
              <a:t>Windows only</a:t>
            </a:r>
          </a:p>
          <a:p>
            <a:pPr lvl="1"/>
            <a:endParaRPr lang="en-US" dirty="0"/>
          </a:p>
          <a:p>
            <a:r>
              <a:rPr lang="en-US" dirty="0"/>
              <a:t>System.web is legacy code</a:t>
            </a:r>
          </a:p>
          <a:p>
            <a:pPr lvl="1"/>
            <a:r>
              <a:rPr lang="en-US" dirty="0"/>
              <a:t>Devised back in 1997</a:t>
            </a:r>
          </a:p>
        </p:txBody>
      </p:sp>
    </p:spTree>
    <p:extLst>
      <p:ext uri="{BB962C8B-B14F-4D97-AF65-F5344CB8AC3E}">
        <p14:creationId xmlns:p14="http://schemas.microsoft.com/office/powerpoint/2010/main" val="57512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xpoware-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elper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 slides - Bullet poin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tainer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mpty Slides - 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Empty Slides - 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Expoware-G</Template>
  <TotalTime>5639</TotalTime>
  <Words>581</Words>
  <Application>Microsoft Office PowerPoint</Application>
  <PresentationFormat>On-screen Show (4:3)</PresentationFormat>
  <Paragraphs>142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43" baseType="lpstr">
      <vt:lpstr>Aharoni</vt:lpstr>
      <vt:lpstr>Andy</vt:lpstr>
      <vt:lpstr>Arial</vt:lpstr>
      <vt:lpstr>Arial Black</vt:lpstr>
      <vt:lpstr>Arial Narrow</vt:lpstr>
      <vt:lpstr>Calibri</vt:lpstr>
      <vt:lpstr>Consolas</vt:lpstr>
      <vt:lpstr>Segoe UI</vt:lpstr>
      <vt:lpstr>Tahoma</vt:lpstr>
      <vt:lpstr>Webdings</vt:lpstr>
      <vt:lpstr>Wingdings</vt:lpstr>
      <vt:lpstr>Expoware-G</vt:lpstr>
      <vt:lpstr>Helper slides</vt:lpstr>
      <vt:lpstr>Content slides - Bullet points</vt:lpstr>
      <vt:lpstr>Container Slides</vt:lpstr>
      <vt:lpstr>Empty Slides - Black</vt:lpstr>
      <vt:lpstr>Empty Slides - White</vt:lpstr>
      <vt:lpstr>Migrating to ASP.NET Core Challenges &amp; Opportunities</vt:lpstr>
      <vt:lpstr>PowerPoint Presentation</vt:lpstr>
      <vt:lpstr>PowerPoint Presentation</vt:lpstr>
      <vt:lpstr>PowerPoint Presentation</vt:lpstr>
      <vt:lpstr>PowerPoint Presentation</vt:lpstr>
      <vt:lpstr>What We Have Now…</vt:lpstr>
      <vt:lpstr>PowerPoint Presentation</vt:lpstr>
      <vt:lpstr>PowerPoint Presentation</vt:lpstr>
      <vt:lpstr>Changes</vt:lpstr>
      <vt:lpstr>When they took SYSTEM.WEB apart …</vt:lpstr>
      <vt:lpstr>PowerPoint Presentation</vt:lpstr>
      <vt:lpstr>PowerPoint Presentation</vt:lpstr>
      <vt:lpstr>PowerPoint Presentation</vt:lpstr>
      <vt:lpstr>PowerPoint Presentation</vt:lpstr>
      <vt:lpstr>Migration Facts</vt:lpstr>
      <vt:lpstr>Good Reasons</vt:lpstr>
      <vt:lpstr>Microsoft’s Motivation</vt:lpstr>
      <vt:lpstr>  DECISION POINT  You and IIS</vt:lpstr>
      <vt:lpstr>  DECISION POINT     You and ASP.NET</vt:lpstr>
      <vt:lpstr>PowerPoint Presentation</vt:lpstr>
      <vt:lpstr>What if you’re planning a complete rewrite?</vt:lpstr>
      <vt:lpstr>What’s different?</vt:lpstr>
      <vt:lpstr>ASP.NET MVC</vt:lpstr>
      <vt:lpstr>The underlying .NET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Dino Esposito</dc:creator>
  <cp:lastModifiedBy>Dino Esposito</cp:lastModifiedBy>
  <cp:revision>390</cp:revision>
  <dcterms:created xsi:type="dcterms:W3CDTF">2014-08-28T08:00:36Z</dcterms:created>
  <dcterms:modified xsi:type="dcterms:W3CDTF">2016-10-11T07:48:35Z</dcterms:modified>
</cp:coreProperties>
</file>